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5" r:id="rId2"/>
    <p:sldMasterId id="2147483702" r:id="rId3"/>
    <p:sldMasterId id="2147483714" r:id="rId4"/>
  </p:sldMasterIdLst>
  <p:notesMasterIdLst>
    <p:notesMasterId r:id="rId33"/>
  </p:notesMasterIdLst>
  <p:handoutMasterIdLst>
    <p:handoutMasterId r:id="rId34"/>
  </p:handoutMasterIdLst>
  <p:sldIdLst>
    <p:sldId id="262" r:id="rId5"/>
    <p:sldId id="353" r:id="rId6"/>
    <p:sldId id="347" r:id="rId7"/>
    <p:sldId id="368" r:id="rId8"/>
    <p:sldId id="369" r:id="rId9"/>
    <p:sldId id="329" r:id="rId10"/>
    <p:sldId id="333" r:id="rId11"/>
    <p:sldId id="336" r:id="rId12"/>
    <p:sldId id="363" r:id="rId13"/>
    <p:sldId id="351" r:id="rId14"/>
    <p:sldId id="350" r:id="rId15"/>
    <p:sldId id="355" r:id="rId16"/>
    <p:sldId id="371" r:id="rId17"/>
    <p:sldId id="372" r:id="rId18"/>
    <p:sldId id="373" r:id="rId19"/>
    <p:sldId id="374" r:id="rId20"/>
    <p:sldId id="375" r:id="rId21"/>
    <p:sldId id="376" r:id="rId22"/>
    <p:sldId id="342" r:id="rId23"/>
    <p:sldId id="344" r:id="rId24"/>
    <p:sldId id="367" r:id="rId25"/>
    <p:sldId id="360" r:id="rId26"/>
    <p:sldId id="359" r:id="rId27"/>
    <p:sldId id="361" r:id="rId28"/>
    <p:sldId id="358" r:id="rId29"/>
    <p:sldId id="357" r:id="rId30"/>
    <p:sldId id="362" r:id="rId31"/>
    <p:sldId id="334" r:id="rId32"/>
  </p:sldIdLst>
  <p:sldSz cx="18288000" cy="13716000"/>
  <p:notesSz cx="7315200" cy="9601200"/>
  <p:defaultTextStyle>
    <a:defPPr>
      <a:defRPr lang="en-US"/>
    </a:defPPr>
    <a:lvl1pPr marL="0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7444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4887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2338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49779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37225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24671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12115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699558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10730" userDrawn="1">
          <p15:clr>
            <a:srgbClr val="A4A3A4"/>
          </p15:clr>
        </p15:guide>
        <p15:guide id="3" pos="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6600"/>
    <a:srgbClr val="3D367E"/>
    <a:srgbClr val="F1B300"/>
    <a:srgbClr val="EDC200"/>
    <a:srgbClr val="FFE791"/>
    <a:srgbClr val="FFCC66"/>
    <a:srgbClr val="E6DC8A"/>
    <a:srgbClr val="E3CB6A"/>
    <a:srgbClr val="F1E3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86" autoAdjust="0"/>
    <p:restoredTop sz="86988" autoAdjust="0"/>
  </p:normalViewPr>
  <p:slideViewPr>
    <p:cSldViewPr snapToGrid="0" snapToObjects="1">
      <p:cViewPr varScale="1">
        <p:scale>
          <a:sx n="55" d="100"/>
          <a:sy n="55" d="100"/>
        </p:scale>
        <p:origin x="1882" y="77"/>
      </p:cViewPr>
      <p:guideLst>
        <p:guide orient="horz"/>
        <p:guide pos="10730"/>
        <p:guide pos="790"/>
      </p:guideLst>
    </p:cSldViewPr>
  </p:slideViewPr>
  <p:outlineViewPr>
    <p:cViewPr>
      <p:scale>
        <a:sx n="33" d="100"/>
        <a:sy n="33" d="100"/>
      </p:scale>
      <p:origin x="0" y="1577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-12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21" tIns="48311" rIns="96621" bIns="48311" rtlCol="0"/>
          <a:lstStyle>
            <a:lvl1pPr algn="l">
              <a:defRPr sz="1200"/>
            </a:lvl1pPr>
          </a:lstStyle>
          <a:p>
            <a:endParaRPr lang="en-US" dirty="0">
              <a:latin typeface="Open Sans Ligh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21" tIns="48311" rIns="96621" bIns="48311" rtlCol="0"/>
          <a:lstStyle>
            <a:lvl1pPr algn="r">
              <a:defRPr sz="1200"/>
            </a:lvl1pPr>
          </a:lstStyle>
          <a:p>
            <a:fld id="{6A2534E0-C1B6-7341-BD62-0A870936238F}" type="datetime1">
              <a:rPr lang="en-US" smtClean="0">
                <a:latin typeface="Open Sans Light"/>
              </a:rPr>
              <a:t>6/8/2022</a:t>
            </a:fld>
            <a:endParaRPr lang="en-US" dirty="0">
              <a:latin typeface="Open Sans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21" tIns="48311" rIns="96621" bIns="48311" rtlCol="0" anchor="b"/>
          <a:lstStyle>
            <a:lvl1pPr algn="l">
              <a:defRPr sz="1200"/>
            </a:lvl1pPr>
          </a:lstStyle>
          <a:p>
            <a:r>
              <a:rPr lang="en-US" dirty="0" smtClean="0">
                <a:latin typeface="Open Sans Light"/>
              </a:rPr>
              <a:t>San Francisco State University</a:t>
            </a:r>
            <a:endParaRPr lang="en-US" dirty="0">
              <a:latin typeface="Open Sans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21" tIns="48311" rIns="96621" bIns="48311" rtlCol="0" anchor="b"/>
          <a:lstStyle>
            <a:lvl1pPr algn="r">
              <a:defRPr sz="1200"/>
            </a:lvl1pPr>
          </a:lstStyle>
          <a:p>
            <a:fld id="{7C373154-D89E-B24F-ACC1-E214AA320E62}" type="slidenum">
              <a:rPr lang="en-US" smtClean="0">
                <a:latin typeface="Open Sans Light"/>
              </a:rPr>
              <a:t>‹#›</a:t>
            </a:fld>
            <a:endParaRPr lang="en-US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1932130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21" tIns="48311" rIns="96621" bIns="48311" rtlCol="0"/>
          <a:lstStyle>
            <a:lvl1pPr algn="l">
              <a:defRPr sz="1200">
                <a:latin typeface="Open Sans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21" tIns="48311" rIns="96621" bIns="48311" rtlCol="0"/>
          <a:lstStyle>
            <a:lvl1pPr algn="r">
              <a:defRPr sz="1200">
                <a:latin typeface="Open Sans Light"/>
              </a:defRPr>
            </a:lvl1pPr>
          </a:lstStyle>
          <a:p>
            <a:fld id="{03844DE4-CBD3-6642-A3BB-3677EF870727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1" tIns="48311" rIns="96621" bIns="4831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21" tIns="48311" rIns="96621" bIns="48311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21" tIns="48311" rIns="96621" bIns="48311" rtlCol="0" anchor="b"/>
          <a:lstStyle>
            <a:lvl1pPr algn="l">
              <a:defRPr sz="1200">
                <a:latin typeface="Open Sans Light"/>
              </a:defRPr>
            </a:lvl1pPr>
          </a:lstStyle>
          <a:p>
            <a:r>
              <a:rPr lang="en-US" dirty="0" smtClean="0"/>
              <a:t>San Francisco State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21" tIns="48311" rIns="96621" bIns="48311" rtlCol="0" anchor="b"/>
          <a:lstStyle>
            <a:lvl1pPr algn="r">
              <a:defRPr sz="1200">
                <a:latin typeface="Open Sans Light"/>
              </a:defRPr>
            </a:lvl1pPr>
          </a:lstStyle>
          <a:p>
            <a:fld id="{C94E8D62-D41F-6042-BCDF-79D228EFA1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54450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1pPr>
    <a:lvl2pPr marL="456697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2pPr>
    <a:lvl3pPr marL="913395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3pPr>
    <a:lvl4pPr marL="1370094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4pPr>
    <a:lvl5pPr marL="1826797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5pPr>
    <a:lvl6pPr marL="2283492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191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889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588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NINA –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05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EUNICE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722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EUNICE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49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EUNICE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126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367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382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367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16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066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264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731525" y="4560570"/>
            <a:ext cx="5852159" cy="4320540"/>
          </a:xfrm>
          <a:prstGeom prst="rect">
            <a:avLst/>
          </a:prstGeom>
        </p:spPr>
        <p:txBody>
          <a:bodyPr lIns="96606" tIns="96606" rIns="96606" bIns="96606" anchor="t" anchorCtr="0">
            <a:noAutofit/>
          </a:bodyPr>
          <a:lstStyle/>
          <a:p>
            <a:r>
              <a:rPr lang="en-US" dirty="0" smtClean="0"/>
              <a:t>NINA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0738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222">
              <a:defRPr/>
            </a:pPr>
            <a:fld id="{2E61351F-DBB1-4664-ADA9-83BC7CB8848D}" type="slidenum">
              <a:rPr lang="en-US">
                <a:solidFill>
                  <a:srgbClr val="164B4F"/>
                </a:solidFill>
                <a:latin typeface="Euphemia"/>
              </a:rPr>
              <a:pPr defTabSz="966222">
                <a:defRPr/>
              </a:pPr>
              <a:t>2</a:t>
            </a:fld>
            <a:endParaRPr lang="en-US" dirty="0">
              <a:solidFill>
                <a:srgbClr val="164B4F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40289709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409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4650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272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855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669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6242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42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731525" y="4560570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06" tIns="48289" rIns="96606" bIns="48289" anchor="t" anchorCtr="0">
            <a:noAutofit/>
          </a:bodyPr>
          <a:lstStyle/>
          <a:p>
            <a:pPr>
              <a:buSzPct val="25000"/>
            </a:pPr>
            <a:r>
              <a:rPr lang="en-US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ALL STAFF</a:t>
            </a:r>
            <a:endParaRPr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4143589" y="9119474"/>
            <a:ext cx="3169919" cy="480060"/>
          </a:xfrm>
          <a:prstGeom prst="rect">
            <a:avLst/>
          </a:prstGeom>
          <a:noFill/>
          <a:ln>
            <a:noFill/>
          </a:ln>
        </p:spPr>
        <p:txBody>
          <a:bodyPr lIns="96606" tIns="48289" rIns="96606" bIns="48289" anchor="b" anchorCtr="0">
            <a:noAutofit/>
          </a:bodyPr>
          <a:lstStyle/>
          <a:p>
            <a:pPr defTabSz="966222">
              <a:buSzPct val="25000"/>
              <a:defRPr/>
            </a:pPr>
            <a:fld id="{00000000-1234-1234-1234-123412341234}" type="slidenum">
              <a:rPr lang="en-US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pPr defTabSz="966222">
                <a:buSzPct val="25000"/>
                <a:defRPr/>
              </a:pPr>
              <a:t>28</a:t>
            </a:fld>
            <a:endParaRPr lang="en-US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ftr" idx="11"/>
          </p:nvPr>
        </p:nvSpPr>
        <p:spPr>
          <a:xfrm>
            <a:off x="5" y="9119474"/>
            <a:ext cx="3169919" cy="480060"/>
          </a:xfrm>
          <a:prstGeom prst="rect">
            <a:avLst/>
          </a:prstGeom>
          <a:noFill/>
          <a:ln>
            <a:noFill/>
          </a:ln>
        </p:spPr>
        <p:txBody>
          <a:bodyPr lIns="96606" tIns="48289" rIns="96606" bIns="48289" anchor="b" anchorCtr="0">
            <a:noAutofit/>
          </a:bodyPr>
          <a:lstStyle/>
          <a:p>
            <a:pPr defTabSz="966222">
              <a:buSzPct val="25000"/>
              <a:defRPr/>
            </a:pPr>
            <a:r>
              <a:rPr lang="en-US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San Francisco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895832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451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560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31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43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lIns="96606" tIns="96606" rIns="96606" bIns="96606" anchor="t" anchorCtr="0">
            <a:noAutofit/>
          </a:bodyPr>
          <a:lstStyle/>
          <a:p>
            <a:pPr marL="1127260" lvl="2">
              <a:lnSpc>
                <a:spcPct val="115000"/>
              </a:lnSpc>
              <a:buClr>
                <a:schemeClr val="dk1"/>
              </a:buClr>
              <a:buSzPct val="100000"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JOSE </a:t>
            </a:r>
            <a:b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27260" lvl="2">
              <a:lnSpc>
                <a:spcPct val="115000"/>
              </a:lnSpc>
              <a:buClr>
                <a:schemeClr val="dk1"/>
              </a:buClr>
              <a:buSzPct val="100000"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Evidence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to support that service-learning would have a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positive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impact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on the academic and social integration of college students.</a:t>
            </a:r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8722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731525" y="4560570"/>
            <a:ext cx="5852159" cy="4320540"/>
          </a:xfrm>
          <a:prstGeom prst="rect">
            <a:avLst/>
          </a:prstGeom>
        </p:spPr>
        <p:txBody>
          <a:bodyPr lIns="96606" tIns="96606" rIns="96606" bIns="96606" anchor="t" anchorCtr="0">
            <a:noAutofit/>
          </a:bodyPr>
          <a:lstStyle/>
          <a:p>
            <a:r>
              <a:rPr lang="en-US" dirty="0" smtClean="0"/>
              <a:t>GLENDIE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8878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GLENDIE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San Francisco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729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4818119"/>
            <a:ext cx="15544800" cy="182554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7772400"/>
            <a:ext cx="12801600" cy="3505200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>
                <a:solidFill>
                  <a:schemeClr val="tx2"/>
                </a:solidFill>
              </a:defRPr>
            </a:lvl1pPr>
            <a:lvl2pPr marL="815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0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6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1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77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2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08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23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74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2318064" y="3706855"/>
            <a:ext cx="4411336" cy="7777029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180101" y="441678"/>
            <a:ext cx="618525" cy="599760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38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6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7576032" y="4239458"/>
            <a:ext cx="3135834" cy="7333648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180101" y="441678"/>
            <a:ext cx="618525" cy="599760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11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180101" y="441678"/>
            <a:ext cx="618525" cy="599760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493741" y="4239458"/>
            <a:ext cx="5238285" cy="972907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1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180101" y="441678"/>
            <a:ext cx="618525" cy="599760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161873" y="3779839"/>
            <a:ext cx="5938064" cy="4987925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17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180101" y="441678"/>
            <a:ext cx="618525" cy="599760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57111" y="3749678"/>
            <a:ext cx="5938064" cy="4378323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8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180101" y="441678"/>
            <a:ext cx="618525" cy="599760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3318969"/>
            <a:ext cx="18288000" cy="591777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03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Project Samp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pic" idx="2"/>
          </p:nvPr>
        </p:nvSpPr>
        <p:spPr>
          <a:xfrm>
            <a:off x="1754910" y="3706854"/>
            <a:ext cx="4411336" cy="77770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420"/>
              </a:spcBef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15474" marR="0" lvl="1" indent="-5956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630948" marR="0" lvl="2" indent="-239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46427" marR="0" lvl="3" indent="-8352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261899" marR="0" lvl="4" indent="-4784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485112" marR="0" lvl="5" indent="-18038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300588" marR="0" lvl="6" indent="-18634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116065" marR="0" lvl="7" indent="-182781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931539" marR="0" lvl="8" indent="-179214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7180101" y="510459"/>
            <a:ext cx="618525" cy="4621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0" tIns="182675" rIns="0" bIns="182675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mtClean="0">
                <a:solidFill>
                  <a:schemeClr val="lt1"/>
                </a:solidFill>
                <a:ea typeface="Open Sans"/>
                <a:sym typeface="Open Sans"/>
              </a:rPr>
              <a:pPr>
                <a:buSzPct val="25000"/>
              </a:pPr>
              <a:t>‹#›</a:t>
            </a:fld>
            <a:endParaRPr lang="en-US" dirty="0">
              <a:solidFill>
                <a:schemeClr val="lt1"/>
              </a:solidFill>
              <a:ea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43415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410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1371600" y="4818119"/>
            <a:ext cx="15544799" cy="18255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2"/>
              </a:buClr>
              <a:buFont typeface="Open Sans"/>
              <a:buNone/>
              <a:defRPr sz="4499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ubTitle" idx="1"/>
          </p:nvPr>
        </p:nvSpPr>
        <p:spPr>
          <a:xfrm>
            <a:off x="2743200" y="7772400"/>
            <a:ext cx="12801600" cy="350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20000"/>
              </a:lnSpc>
              <a:spcBef>
                <a:spcPts val="36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15474" marR="0" lvl="1" indent="-5956" algn="ctr" rtl="0">
              <a:lnSpc>
                <a:spcPct val="130000"/>
              </a:lnSpc>
              <a:spcBef>
                <a:spcPts val="465"/>
              </a:spcBef>
              <a:buClr>
                <a:srgbClr val="888888"/>
              </a:buClr>
              <a:buFont typeface="Arial"/>
              <a:buNone/>
              <a:defRPr sz="2325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630948" marR="0" lvl="2" indent="-2390" algn="ctr" rtl="0">
              <a:lnSpc>
                <a:spcPct val="130000"/>
              </a:lnSpc>
              <a:spcBef>
                <a:spcPts val="465"/>
              </a:spcBef>
              <a:buClr>
                <a:srgbClr val="888888"/>
              </a:buClr>
              <a:buFont typeface="Arial"/>
              <a:buNone/>
              <a:defRPr sz="2325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46427" marR="0" lvl="3" indent="-8352" algn="ctr" rtl="0">
              <a:lnSpc>
                <a:spcPct val="130000"/>
              </a:lnSpc>
              <a:spcBef>
                <a:spcPts val="465"/>
              </a:spcBef>
              <a:buClr>
                <a:srgbClr val="888888"/>
              </a:buClr>
              <a:buFont typeface="Arial"/>
              <a:buNone/>
              <a:defRPr sz="2325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261899" marR="0" lvl="4" indent="-4784" algn="ctr" rtl="0">
              <a:lnSpc>
                <a:spcPct val="130000"/>
              </a:lnSpc>
              <a:spcBef>
                <a:spcPts val="465"/>
              </a:spcBef>
              <a:buClr>
                <a:srgbClr val="888888"/>
              </a:buClr>
              <a:buFont typeface="Arial"/>
              <a:buNone/>
              <a:defRPr sz="2325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077375" marR="0" lvl="5" indent="-1219" algn="ctr" rtl="0">
              <a:spcBef>
                <a:spcPts val="720"/>
              </a:spcBef>
              <a:buClr>
                <a:srgbClr val="888888"/>
              </a:buClr>
              <a:buFont typeface="Arial"/>
              <a:buNone/>
              <a:defRPr sz="3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892850" marR="0" lvl="6" indent="-7177" algn="ctr" rtl="0">
              <a:spcBef>
                <a:spcPts val="720"/>
              </a:spcBef>
              <a:buClr>
                <a:srgbClr val="888888"/>
              </a:buClr>
              <a:buFont typeface="Arial"/>
              <a:buNone/>
              <a:defRPr sz="3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5708325" marR="0" lvl="7" indent="-3611" algn="ctr" rtl="0">
              <a:spcBef>
                <a:spcPts val="720"/>
              </a:spcBef>
              <a:buClr>
                <a:srgbClr val="888888"/>
              </a:buClr>
              <a:buFont typeface="Arial"/>
              <a:buNone/>
              <a:defRPr sz="3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523799" marR="0" lvl="8" indent="-43" algn="ctr" rtl="0">
              <a:spcBef>
                <a:spcPts val="720"/>
              </a:spcBef>
              <a:buClr>
                <a:srgbClr val="888888"/>
              </a:buClr>
              <a:buFont typeface="Arial"/>
              <a:buNone/>
              <a:defRPr sz="3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7180101" y="510459"/>
            <a:ext cx="618525" cy="4621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0" tIns="182675" rIns="0" bIns="182675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150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pPr algn="ctr">
                <a:buSzPct val="25000"/>
              </a:pPr>
              <a:t>‹#›</a:t>
            </a:fld>
            <a:endParaRPr lang="en-US" sz="15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98125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sktop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17180101" y="510459"/>
            <a:ext cx="618525" cy="4621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0" tIns="182675" rIns="0" bIns="182675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150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pPr algn="ctr">
                <a:buSzPct val="25000"/>
              </a:pPr>
              <a:t>‹#›</a:t>
            </a:fld>
            <a:endParaRPr lang="en-US" sz="15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" name="Shape 26"/>
          <p:cNvSpPr>
            <a:spLocks noGrp="1"/>
          </p:cNvSpPr>
          <p:nvPr>
            <p:ph type="pic" idx="2"/>
          </p:nvPr>
        </p:nvSpPr>
        <p:spPr>
          <a:xfrm>
            <a:off x="6057111" y="3749676"/>
            <a:ext cx="5938064" cy="43783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36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15474" marR="0" lvl="1" indent="-5956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630948" marR="0" lvl="2" indent="-239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46427" marR="0" lvl="3" indent="-8352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261899" marR="0" lvl="4" indent="-4784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485112" marR="0" lvl="5" indent="-18038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300588" marR="0" lvl="6" indent="-18634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116065" marR="0" lvl="7" indent="-182781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931539" marR="0" lvl="8" indent="-179214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9929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7335222" y="1585465"/>
            <a:ext cx="3617556" cy="4824038"/>
          </a:xfrm>
          <a:prstGeom prst="ellipse">
            <a:avLst/>
          </a:prstGeom>
        </p:spPr>
        <p:txBody>
          <a:bodyPr/>
          <a:lstStyle/>
          <a:p>
            <a:r>
              <a:rPr lang="en-US" dirty="0" smtClean="0"/>
              <a:t>Drag and Drop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568852" y="6809613"/>
            <a:ext cx="11150296" cy="1190422"/>
          </a:xfrm>
        </p:spPr>
        <p:txBody>
          <a:bodyPr>
            <a:noAutofit/>
          </a:bodyPr>
          <a:lstStyle/>
          <a:p>
            <a:r>
              <a:rPr lang="en-US" smtClean="0">
                <a:solidFill>
                  <a:schemeClr val="bg2"/>
                </a:solidFill>
              </a:rPr>
              <a:t>Click to edit Master title style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743200" y="8638230"/>
            <a:ext cx="12801600" cy="2790560"/>
          </a:xfrm>
        </p:spPr>
        <p:txBody>
          <a:bodyPr>
            <a:noAutofit/>
          </a:bodyPr>
          <a:lstStyle/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56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Project Samp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pic" idx="2"/>
          </p:nvPr>
        </p:nvSpPr>
        <p:spPr>
          <a:xfrm>
            <a:off x="1754910" y="3706854"/>
            <a:ext cx="4411336" cy="77770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420"/>
              </a:spcBef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15474" marR="0" lvl="1" indent="-5956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630948" marR="0" lvl="2" indent="-239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46427" marR="0" lvl="3" indent="-8352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261899" marR="0" lvl="4" indent="-4784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485112" marR="0" lvl="5" indent="-18038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300588" marR="0" lvl="6" indent="-18634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116065" marR="0" lvl="7" indent="-182781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931539" marR="0" lvl="8" indent="-179214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7180101" y="510459"/>
            <a:ext cx="618525" cy="4621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0" tIns="182675" rIns="0" bIns="182675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150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pPr algn="ctr">
                <a:buSzPct val="25000"/>
              </a:pPr>
              <a:t>‹#›</a:t>
            </a:fld>
            <a:endParaRPr lang="en-US" sz="15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97071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S No Colo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17180101" y="510459"/>
            <a:ext cx="618525" cy="4621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0" tIns="182675" rIns="0" bIns="182675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150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pPr algn="ctr">
                <a:buSzPct val="25000"/>
              </a:pPr>
              <a:t>‹#›</a:t>
            </a:fld>
            <a:endParaRPr lang="en-US" sz="15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1371600" y="567771"/>
            <a:ext cx="15544799" cy="11335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2"/>
              </a:buClr>
              <a:buFont typeface="Open Sans"/>
              <a:buNone/>
              <a:defRPr sz="4499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35" name="Shape 35"/>
          <p:cNvSpPr txBox="1"/>
          <p:nvPr/>
        </p:nvSpPr>
        <p:spPr>
          <a:xfrm>
            <a:off x="1399034" y="1478874"/>
            <a:ext cx="15489936" cy="839116"/>
          </a:xfrm>
          <a:prstGeom prst="rect">
            <a:avLst/>
          </a:prstGeom>
          <a:noFill/>
          <a:ln>
            <a:noFill/>
          </a:ln>
        </p:spPr>
        <p:txBody>
          <a:bodyPr lIns="163085" tIns="81533" rIns="163085" bIns="81533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</a:pPr>
            <a:endParaRPr sz="2325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" name="Shape 36"/>
          <p:cNvSpPr txBox="1"/>
          <p:nvPr/>
        </p:nvSpPr>
        <p:spPr>
          <a:xfrm>
            <a:off x="1399034" y="1478874"/>
            <a:ext cx="15489936" cy="839116"/>
          </a:xfrm>
          <a:prstGeom prst="rect">
            <a:avLst/>
          </a:prstGeom>
          <a:noFill/>
          <a:ln>
            <a:noFill/>
          </a:ln>
        </p:spPr>
        <p:txBody>
          <a:bodyPr lIns="163085" tIns="81533" rIns="163085" bIns="81533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</a:pPr>
            <a:endParaRPr sz="2325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" name="Shape 37"/>
          <p:cNvSpPr/>
          <p:nvPr/>
        </p:nvSpPr>
        <p:spPr>
          <a:xfrm>
            <a:off x="0" y="12410058"/>
            <a:ext cx="18287999" cy="1305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68560" tIns="34271" rIns="68560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225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1389507" y="1433050"/>
            <a:ext cx="15489936" cy="1075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15474" marR="0" lvl="1" indent="-5956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630948" marR="0" lvl="2" indent="-239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46427" marR="0" lvl="3" indent="-8352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261899" marR="0" lvl="4" indent="-4784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485112" marR="0" lvl="5" indent="-18038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300588" marR="0" lvl="6" indent="-18634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116065" marR="0" lvl="7" indent="-182781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931539" marR="0" lvl="8" indent="-179214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1503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elcome Messag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7180101" y="510459"/>
            <a:ext cx="618525" cy="4621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0" tIns="182675" rIns="0" bIns="182675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150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pPr algn="ctr">
                <a:buSzPct val="25000"/>
              </a:pPr>
              <a:t>‹#›</a:t>
            </a:fld>
            <a:endParaRPr lang="en-US" sz="15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" name="Shape 41"/>
          <p:cNvSpPr>
            <a:spLocks noGrp="1"/>
          </p:cNvSpPr>
          <p:nvPr>
            <p:ph type="pic" idx="2"/>
          </p:nvPr>
        </p:nvSpPr>
        <p:spPr>
          <a:xfrm>
            <a:off x="7335223" y="1585465"/>
            <a:ext cx="3617555" cy="4824038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36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15474" marR="0" lvl="1" indent="-5956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630948" marR="0" lvl="2" indent="-239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46427" marR="0" lvl="3" indent="-8352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261899" marR="0" lvl="4" indent="-4784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485112" marR="0" lvl="5" indent="-18038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300588" marR="0" lvl="6" indent="-18634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116065" marR="0" lvl="7" indent="-182781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931539" marR="0" lvl="8" indent="-179214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" name="Shape 42"/>
          <p:cNvSpPr txBox="1">
            <a:spLocks noGrp="1"/>
          </p:cNvSpPr>
          <p:nvPr>
            <p:ph type="ctrTitle"/>
          </p:nvPr>
        </p:nvSpPr>
        <p:spPr>
          <a:xfrm>
            <a:off x="3568852" y="6809613"/>
            <a:ext cx="11150295" cy="11904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2"/>
              </a:buClr>
              <a:buFont typeface="Open Sans"/>
              <a:buNone/>
              <a:defRPr sz="4499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2743200" y="8638229"/>
            <a:ext cx="12801600" cy="27905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36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15474" marR="0" lvl="1" indent="-5956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630948" marR="0" lvl="2" indent="-239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46427" marR="0" lvl="3" indent="-8352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261899" marR="0" lvl="4" indent="-4784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485112" marR="0" lvl="5" indent="-18038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300588" marR="0" lvl="6" indent="-18634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116065" marR="0" lvl="7" indent="-182781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931539" marR="0" lvl="8" indent="-179214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362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pic" idx="2"/>
          </p:nvPr>
        </p:nvSpPr>
        <p:spPr>
          <a:xfrm>
            <a:off x="1" y="0"/>
            <a:ext cx="11699938" cy="1371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36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15474" marR="0" lvl="1" indent="-5956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630948" marR="0" lvl="2" indent="-239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46427" marR="0" lvl="3" indent="-8352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261899" marR="0" lvl="4" indent="-4784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485112" marR="0" lvl="5" indent="-18038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300588" marR="0" lvl="6" indent="-18634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116065" marR="0" lvl="7" indent="-182781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931539" marR="0" lvl="8" indent="-179214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9829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ur Team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pic" idx="2"/>
          </p:nvPr>
        </p:nvSpPr>
        <p:spPr>
          <a:xfrm>
            <a:off x="2467918" y="4126611"/>
            <a:ext cx="2986889" cy="39830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36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15474" marR="0" lvl="1" indent="-5956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630948" marR="0" lvl="2" indent="-239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46427" marR="0" lvl="3" indent="-8352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261899" marR="0" lvl="4" indent="-4784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485112" marR="0" lvl="5" indent="-18038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300588" marR="0" lvl="6" indent="-18634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116065" marR="0" lvl="7" indent="-182781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931539" marR="0" lvl="8" indent="-179214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" name="Shape 48"/>
          <p:cNvSpPr>
            <a:spLocks noGrp="1"/>
          </p:cNvSpPr>
          <p:nvPr>
            <p:ph type="pic" idx="3"/>
          </p:nvPr>
        </p:nvSpPr>
        <p:spPr>
          <a:xfrm>
            <a:off x="5931016" y="4126611"/>
            <a:ext cx="2986889" cy="39830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36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15474" marR="0" lvl="1" indent="-5956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630948" marR="0" lvl="2" indent="-239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46427" marR="0" lvl="3" indent="-8352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261899" marR="0" lvl="4" indent="-4784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485112" marR="0" lvl="5" indent="-18038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300588" marR="0" lvl="6" indent="-18634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116065" marR="0" lvl="7" indent="-182781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931539" marR="0" lvl="8" indent="-179214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" name="Shape 49"/>
          <p:cNvSpPr>
            <a:spLocks noGrp="1"/>
          </p:cNvSpPr>
          <p:nvPr>
            <p:ph type="pic" idx="4"/>
          </p:nvPr>
        </p:nvSpPr>
        <p:spPr>
          <a:xfrm>
            <a:off x="9437749" y="4126611"/>
            <a:ext cx="2986889" cy="39830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36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15474" marR="0" lvl="1" indent="-5956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630948" marR="0" lvl="2" indent="-239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46427" marR="0" lvl="3" indent="-8352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261899" marR="0" lvl="4" indent="-4784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485112" marR="0" lvl="5" indent="-18038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300588" marR="0" lvl="6" indent="-18634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116065" marR="0" lvl="7" indent="-182781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931539" marR="0" lvl="8" indent="-179214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" name="Shape 50"/>
          <p:cNvSpPr>
            <a:spLocks noGrp="1"/>
          </p:cNvSpPr>
          <p:nvPr>
            <p:ph type="pic" idx="5"/>
          </p:nvPr>
        </p:nvSpPr>
        <p:spPr>
          <a:xfrm>
            <a:off x="12944141" y="4126611"/>
            <a:ext cx="2986889" cy="39830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36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15474" marR="0" lvl="1" indent="-5956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630948" marR="0" lvl="2" indent="-239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46427" marR="0" lvl="3" indent="-8352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261899" marR="0" lvl="4" indent="-4784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485112" marR="0" lvl="5" indent="-18038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300588" marR="0" lvl="6" indent="-18634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116065" marR="0" lvl="7" indent="-182781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931539" marR="0" lvl="8" indent="-179214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" name="Shape 51"/>
          <p:cNvSpPr txBox="1">
            <a:spLocks noGrp="1"/>
          </p:cNvSpPr>
          <p:nvPr>
            <p:ph type="ctrTitle"/>
          </p:nvPr>
        </p:nvSpPr>
        <p:spPr>
          <a:xfrm>
            <a:off x="1371600" y="567771"/>
            <a:ext cx="15544799" cy="11335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2"/>
              </a:buClr>
              <a:buFont typeface="Open Sans"/>
              <a:buNone/>
              <a:defRPr sz="4499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52" name="Shape 52"/>
          <p:cNvSpPr txBox="1"/>
          <p:nvPr/>
        </p:nvSpPr>
        <p:spPr>
          <a:xfrm>
            <a:off x="1399034" y="1478874"/>
            <a:ext cx="15489936" cy="839116"/>
          </a:xfrm>
          <a:prstGeom prst="rect">
            <a:avLst/>
          </a:prstGeom>
          <a:noFill/>
          <a:ln>
            <a:noFill/>
          </a:ln>
        </p:spPr>
        <p:txBody>
          <a:bodyPr lIns="163085" tIns="81533" rIns="163085" bIns="81533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</a:pPr>
            <a:endParaRPr sz="2325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" name="Shape 53"/>
          <p:cNvSpPr txBox="1"/>
          <p:nvPr/>
        </p:nvSpPr>
        <p:spPr>
          <a:xfrm>
            <a:off x="1399034" y="1478874"/>
            <a:ext cx="15489936" cy="839116"/>
          </a:xfrm>
          <a:prstGeom prst="rect">
            <a:avLst/>
          </a:prstGeom>
          <a:noFill/>
          <a:ln>
            <a:noFill/>
          </a:ln>
        </p:spPr>
        <p:txBody>
          <a:bodyPr lIns="163085" tIns="81533" rIns="163085" bIns="81533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</a:pPr>
            <a:endParaRPr sz="2325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0" y="12410058"/>
            <a:ext cx="18287999" cy="1305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68560" tIns="34271" rIns="68560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225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1389507" y="1433050"/>
            <a:ext cx="15489936" cy="1075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15474" marR="0" lvl="1" indent="-5956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630948" marR="0" lvl="2" indent="-239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46427" marR="0" lvl="3" indent="-8352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261899" marR="0" lvl="4" indent="-4784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485112" marR="0" lvl="5" indent="-18038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300588" marR="0" lvl="6" indent="-18634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116065" marR="0" lvl="7" indent="-182781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931539" marR="0" lvl="8" indent="-179214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17180101" y="510459"/>
            <a:ext cx="618525" cy="4621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0" tIns="182675" rIns="0" bIns="182675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150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pPr algn="ctr">
                <a:buSzPct val="25000"/>
              </a:pPr>
              <a:t>‹#›</a:t>
            </a:fld>
            <a:endParaRPr lang="en-US" sz="15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13482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S w Colo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17180101" y="510459"/>
            <a:ext cx="618525" cy="4621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0" tIns="182675" rIns="0" bIns="182675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150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pPr algn="ctr">
                <a:buSzPct val="25000"/>
              </a:pPr>
              <a:t>‹#›</a:t>
            </a:fld>
            <a:endParaRPr lang="en-US" sz="15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1371600" y="567771"/>
            <a:ext cx="15544799" cy="11335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2"/>
              </a:buClr>
              <a:buFont typeface="Open Sans"/>
              <a:buNone/>
              <a:defRPr sz="4499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60" name="Shape 60"/>
          <p:cNvSpPr txBox="1"/>
          <p:nvPr/>
        </p:nvSpPr>
        <p:spPr>
          <a:xfrm>
            <a:off x="1399034" y="1478874"/>
            <a:ext cx="15489936" cy="839116"/>
          </a:xfrm>
          <a:prstGeom prst="rect">
            <a:avLst/>
          </a:prstGeom>
          <a:noFill/>
          <a:ln>
            <a:noFill/>
          </a:ln>
        </p:spPr>
        <p:txBody>
          <a:bodyPr lIns="163085" tIns="81533" rIns="163085" bIns="81533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</a:pPr>
            <a:endParaRPr sz="2325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399034" y="1478874"/>
            <a:ext cx="15489936" cy="839116"/>
          </a:xfrm>
          <a:prstGeom prst="rect">
            <a:avLst/>
          </a:prstGeom>
          <a:noFill/>
          <a:ln>
            <a:noFill/>
          </a:ln>
        </p:spPr>
        <p:txBody>
          <a:bodyPr lIns="163085" tIns="81533" rIns="163085" bIns="81533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</a:pPr>
            <a:endParaRPr sz="2325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1389507" y="1433050"/>
            <a:ext cx="15489936" cy="1075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15474" marR="0" lvl="1" indent="-5956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630948" marR="0" lvl="2" indent="-239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46427" marR="0" lvl="3" indent="-8352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261899" marR="0" lvl="4" indent="-4784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485112" marR="0" lvl="5" indent="-18038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300588" marR="0" lvl="6" indent="-18634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116065" marR="0" lvl="7" indent="-182781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931539" marR="0" lvl="8" indent="-179214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1202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Phone 6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/>
        </p:nvSpPr>
        <p:spPr>
          <a:xfrm>
            <a:off x="1399034" y="1478874"/>
            <a:ext cx="15489936" cy="839116"/>
          </a:xfrm>
          <a:prstGeom prst="rect">
            <a:avLst/>
          </a:prstGeom>
          <a:noFill/>
          <a:ln>
            <a:noFill/>
          </a:ln>
        </p:spPr>
        <p:txBody>
          <a:bodyPr lIns="163085" tIns="81533" rIns="163085" bIns="81533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</a:pPr>
            <a:endParaRPr sz="2325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" name="Shape 65"/>
          <p:cNvSpPr txBox="1"/>
          <p:nvPr/>
        </p:nvSpPr>
        <p:spPr>
          <a:xfrm>
            <a:off x="1399034" y="1478874"/>
            <a:ext cx="15489936" cy="839116"/>
          </a:xfrm>
          <a:prstGeom prst="rect">
            <a:avLst/>
          </a:prstGeom>
          <a:noFill/>
          <a:ln>
            <a:noFill/>
          </a:ln>
        </p:spPr>
        <p:txBody>
          <a:bodyPr lIns="163085" tIns="81533" rIns="163085" bIns="81533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</a:pPr>
            <a:endParaRPr sz="2325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0" y="12410058"/>
            <a:ext cx="18287999" cy="1305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68560" tIns="34271" rIns="68560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225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398801" y="2641601"/>
            <a:ext cx="3667838" cy="86587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36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15474" marR="0" lvl="1" indent="-5956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630948" marR="0" lvl="2" indent="-239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46427" marR="0" lvl="3" indent="-8352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261899" marR="0" lvl="4" indent="-4784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485112" marR="0" lvl="5" indent="-18038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300588" marR="0" lvl="6" indent="-18634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116065" marR="0" lvl="7" indent="-182781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931539" marR="0" lvl="8" indent="-179214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6307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idx="2"/>
          </p:nvPr>
        </p:nvSpPr>
        <p:spPr>
          <a:xfrm>
            <a:off x="12318064" y="3706854"/>
            <a:ext cx="4411336" cy="77770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420"/>
              </a:spcBef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15474" marR="0" lvl="1" indent="-5956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630948" marR="0" lvl="2" indent="-239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46427" marR="0" lvl="3" indent="-8352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261899" marR="0" lvl="4" indent="-4784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485112" marR="0" lvl="5" indent="-18038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300588" marR="0" lvl="6" indent="-18634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116065" marR="0" lvl="7" indent="-182781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931539" marR="0" lvl="8" indent="-179214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17180101" y="510459"/>
            <a:ext cx="618525" cy="4621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0" tIns="182675" rIns="0" bIns="182675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150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pPr algn="ctr">
                <a:buSzPct val="25000"/>
              </a:pPr>
              <a:t>‹#›</a:t>
            </a:fld>
            <a:endParaRPr lang="en-US" sz="15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64610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Phone 6 Whi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pic" idx="2"/>
          </p:nvPr>
        </p:nvSpPr>
        <p:spPr>
          <a:xfrm>
            <a:off x="7576031" y="4239457"/>
            <a:ext cx="3135834" cy="73336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420"/>
              </a:spcBef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15474" marR="0" lvl="1" indent="-5956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630948" marR="0" lvl="2" indent="-239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46427" marR="0" lvl="3" indent="-8352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261899" marR="0" lvl="4" indent="-4784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485112" marR="0" lvl="5" indent="-18038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300588" marR="0" lvl="6" indent="-18634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116065" marR="0" lvl="7" indent="-182781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931539" marR="0" lvl="8" indent="-179214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17180101" y="510459"/>
            <a:ext cx="618525" cy="4621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0" tIns="182675" rIns="0" bIns="182675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150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pPr algn="ctr">
                <a:buSzPct val="25000"/>
              </a:pPr>
              <a:t>‹#›</a:t>
            </a:fld>
            <a:endParaRPr lang="en-US" sz="15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371200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Pad Ai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17180101" y="510459"/>
            <a:ext cx="618525" cy="4621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0" tIns="182675" rIns="0" bIns="182675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150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pPr algn="ctr">
                <a:buSzPct val="25000"/>
              </a:pPr>
              <a:t>‹#›</a:t>
            </a:fld>
            <a:endParaRPr lang="en-US" sz="15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" name="Shape 76"/>
          <p:cNvSpPr>
            <a:spLocks noGrp="1"/>
          </p:cNvSpPr>
          <p:nvPr>
            <p:ph type="pic" idx="2"/>
          </p:nvPr>
        </p:nvSpPr>
        <p:spPr>
          <a:xfrm>
            <a:off x="6493740" y="4239458"/>
            <a:ext cx="5238285" cy="97290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420"/>
              </a:spcBef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15474" marR="0" lvl="1" indent="-5956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630948" marR="0" lvl="2" indent="-239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46427" marR="0" lvl="3" indent="-8352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261899" marR="0" lvl="4" indent="-4784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485112" marR="0" lvl="5" indent="-18038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300588" marR="0" lvl="6" indent="-18634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116065" marR="0" lvl="7" indent="-182781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931539" marR="0" lvl="8" indent="-179214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1136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8288000" cy="13716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Drag / Drop / Send to 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36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cboo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17180101" y="510459"/>
            <a:ext cx="618525" cy="4621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0" tIns="182675" rIns="0" bIns="182675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150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pPr algn="ctr">
                <a:buSzPct val="25000"/>
              </a:pPr>
              <a:t>‹#›</a:t>
            </a:fld>
            <a:endParaRPr lang="en-US" sz="15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" name="Shape 79"/>
          <p:cNvSpPr>
            <a:spLocks noGrp="1"/>
          </p:cNvSpPr>
          <p:nvPr>
            <p:ph type="pic" idx="2"/>
          </p:nvPr>
        </p:nvSpPr>
        <p:spPr>
          <a:xfrm>
            <a:off x="6161873" y="3779837"/>
            <a:ext cx="5938064" cy="49879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36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15474" marR="0" lvl="1" indent="-5956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630948" marR="0" lvl="2" indent="-239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46427" marR="0" lvl="3" indent="-8352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261899" marR="0" lvl="4" indent="-4784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485112" marR="0" lvl="5" indent="-18038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300588" marR="0" lvl="6" indent="-18634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116065" marR="0" lvl="7" indent="-182781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931539" marR="0" lvl="8" indent="-179214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388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act U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17180101" y="510459"/>
            <a:ext cx="618525" cy="4621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0" tIns="182675" rIns="0" bIns="182675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150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pPr algn="ctr">
                <a:buSzPct val="25000"/>
              </a:pPr>
              <a:t>‹#›</a:t>
            </a:fld>
            <a:endParaRPr lang="en-US" sz="15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" name="Shape 82"/>
          <p:cNvSpPr>
            <a:spLocks noGrp="1"/>
          </p:cNvSpPr>
          <p:nvPr>
            <p:ph type="pic" idx="2"/>
          </p:nvPr>
        </p:nvSpPr>
        <p:spPr>
          <a:xfrm>
            <a:off x="0" y="3318969"/>
            <a:ext cx="18287999" cy="59177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36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15474" marR="0" lvl="1" indent="-5956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630948" marR="0" lvl="2" indent="-2390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46427" marR="0" lvl="3" indent="-8352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261899" marR="0" lvl="4" indent="-4784" algn="ctr" rtl="0">
              <a:lnSpc>
                <a:spcPct val="130000"/>
              </a:lnSpc>
              <a:spcBef>
                <a:spcPts val="465"/>
              </a:spcBef>
              <a:buClr>
                <a:schemeClr val="dk2"/>
              </a:buClr>
              <a:buFont typeface="Arial"/>
              <a:buNone/>
              <a:defRPr sz="2325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485112" marR="0" lvl="5" indent="-18038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300588" marR="0" lvl="6" indent="-186345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116065" marR="0" lvl="7" indent="-182781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931539" marR="0" lvl="8" indent="-179214" algn="l" rtl="0">
              <a:spcBef>
                <a:spcPts val="72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96999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44726"/>
            <a:ext cx="13716000" cy="47752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7204076"/>
            <a:ext cx="13716000" cy="331152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08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3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3419479"/>
            <a:ext cx="15773400" cy="5705474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9178929"/>
            <a:ext cx="15773400" cy="3000374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92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3651250"/>
            <a:ext cx="7772400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3651250"/>
            <a:ext cx="7772400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6/8/2022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03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730253"/>
            <a:ext cx="15773400" cy="26511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3362326"/>
            <a:ext cx="7736680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5010150"/>
            <a:ext cx="7736680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3362326"/>
            <a:ext cx="7774782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5010150"/>
            <a:ext cx="7774782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6/8/2022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29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6/8/2022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90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6/8/2022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5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914400"/>
            <a:ext cx="5898356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974853"/>
            <a:ext cx="9258300" cy="974725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4114800"/>
            <a:ext cx="5898356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6/8/2022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42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1699938" cy="13716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Drag / Drop / Send to 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59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914400"/>
            <a:ext cx="5898356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974853"/>
            <a:ext cx="9258300" cy="974725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4114800"/>
            <a:ext cx="5898356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16D3-DCE8-CC45-8106-AE5DFCD073F9}" type="datetimeFigureOut">
              <a:rPr lang="en-US" smtClean="0"/>
              <a:pPr/>
              <a:t>6/8/2022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5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68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730250"/>
            <a:ext cx="3943350" cy="116236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730250"/>
            <a:ext cx="11601450" cy="116236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7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2904" y="2244726"/>
            <a:ext cx="13502193" cy="4775200"/>
          </a:xfr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904" y="7204076"/>
            <a:ext cx="13502193" cy="331152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156BD3A-967C-41F2-98BE-D3528776E5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6/8/2022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3AAE6B6-76B7-4209-BDD7-63AA535A080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9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156BD3A-967C-41F2-98BE-D3528776E5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6/8/2022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3AAE6B6-76B7-4209-BDD7-63AA535A080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4649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3866" y="1314453"/>
            <a:ext cx="14600268" cy="5705474"/>
          </a:xfrm>
        </p:spPr>
        <p:txBody>
          <a:bodyPr anchor="b">
            <a:normAutofit/>
          </a:bodyPr>
          <a:lstStyle>
            <a:lvl1pPr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43866" y="7204077"/>
            <a:ext cx="14600268" cy="3000374"/>
          </a:xfr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156BD3A-967C-41F2-98BE-D3528776E5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6/8/2022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3AAE6B6-76B7-4209-BDD7-63AA535A080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806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1219201"/>
            <a:ext cx="15530642" cy="26526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0693" y="4176639"/>
            <a:ext cx="7659006" cy="74057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60105" y="4176639"/>
            <a:ext cx="7641231" cy="74057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156BD3A-967C-41F2-98BE-D3528776E5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6/8/2022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3AAE6B6-76B7-4209-BDD7-63AA535A080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313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1219201"/>
            <a:ext cx="15530642" cy="26511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2707" y="4176640"/>
            <a:ext cx="7318799" cy="1647824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0693" y="5824464"/>
            <a:ext cx="7660812" cy="575793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03005" y="4176640"/>
            <a:ext cx="7298331" cy="1647824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5824464"/>
            <a:ext cx="7643036" cy="575793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156BD3A-967C-41F2-98BE-D3528776E5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6/8/2022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3AAE6B6-76B7-4209-BDD7-63AA535A080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048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156BD3A-967C-41F2-98BE-D3528776E5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6/8/2022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3AAE6B6-76B7-4209-BDD7-63AA535A080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79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156BD3A-967C-41F2-98BE-D3528776E5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6/8/2022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3AAE6B6-76B7-4209-BDD7-63AA535A080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82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467918" y="4126612"/>
            <a:ext cx="2986890" cy="3983037"/>
          </a:xfrm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31016" y="4126612"/>
            <a:ext cx="2986890" cy="3983037"/>
          </a:xfrm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437749" y="4126612"/>
            <a:ext cx="2986890" cy="3983037"/>
          </a:xfrm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944141" y="4126612"/>
            <a:ext cx="2986890" cy="3983037"/>
          </a:xfrm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371600" y="567771"/>
            <a:ext cx="15544800" cy="1133518"/>
          </a:xfrm>
        </p:spPr>
        <p:txBody>
          <a:bodyPr>
            <a:noAutofit/>
          </a:bodyPr>
          <a:lstStyle/>
          <a:p>
            <a:r>
              <a:rPr lang="en-US" smtClean="0">
                <a:solidFill>
                  <a:schemeClr val="bg2"/>
                </a:solidFill>
              </a:rPr>
              <a:t>Click to edit Master title style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1399033" y="1478874"/>
            <a:ext cx="15489937" cy="839116"/>
          </a:xfrm>
          <a:prstGeom prst="rect">
            <a:avLst/>
          </a:prstGeom>
        </p:spPr>
        <p:txBody>
          <a:bodyPr vert="horz" lIns="163096" tIns="81548" rIns="163096" bIns="81548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325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399033" y="1478874"/>
            <a:ext cx="15489937" cy="839116"/>
          </a:xfrm>
          <a:prstGeom prst="rect">
            <a:avLst/>
          </a:prstGeom>
        </p:spPr>
        <p:txBody>
          <a:bodyPr vert="horz" lIns="163096" tIns="81548" rIns="163096" bIns="81548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325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12410058"/>
            <a:ext cx="18288000" cy="13059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25" dirty="0">
              <a:latin typeface="Open Sans Light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389507" y="1433050"/>
            <a:ext cx="15489937" cy="1075881"/>
          </a:xfrm>
        </p:spPr>
        <p:txBody>
          <a:bodyPr>
            <a:noAutofit/>
          </a:bodyPr>
          <a:lstStyle>
            <a:lvl1pPr>
              <a:defRPr sz="2325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180101" y="441678"/>
            <a:ext cx="618525" cy="599760"/>
          </a:xfrm>
          <a:prstGeom prst="rect">
            <a:avLst/>
          </a:prstGeom>
          <a:solidFill>
            <a:schemeClr val="bg2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15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3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843" y="1219200"/>
            <a:ext cx="5898356" cy="47244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7096" y="1219200"/>
            <a:ext cx="9284238" cy="1036320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5843" y="5943601"/>
            <a:ext cx="5898356" cy="5638798"/>
          </a:xfrm>
        </p:spPr>
        <p:txBody>
          <a:bodyPr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156BD3A-967C-41F2-98BE-D3528776E5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6/8/2022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3AAE6B6-76B7-4209-BDD7-63AA535A080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6701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841" y="1219200"/>
            <a:ext cx="8894660" cy="472440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137206" y="1517762"/>
            <a:ext cx="4883034" cy="9766076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1" y="5943600"/>
            <a:ext cx="8902425" cy="5638800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156BD3A-967C-41F2-98BE-D3528776E5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6/8/2022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3AAE6B6-76B7-4209-BDD7-63AA535A080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604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709" y="8578745"/>
            <a:ext cx="15551346" cy="163871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0709" y="1242643"/>
            <a:ext cx="15551346" cy="6759470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3" y="10217456"/>
            <a:ext cx="15548997" cy="1364944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156BD3A-967C-41F2-98BE-D3528776E5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6/8/2022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3AAE6B6-76B7-4209-BDD7-63AA535A080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180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1219201"/>
            <a:ext cx="15530643" cy="6849718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3" y="8409640"/>
            <a:ext cx="15530642" cy="318437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156BD3A-967C-41F2-98BE-D3528776E5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6/8/2022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3AAE6B6-76B7-4209-BDD7-63AA535A080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350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18" y="1219200"/>
            <a:ext cx="13954128" cy="5985808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580967" y="7220064"/>
            <a:ext cx="13128449" cy="85362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1" y="8409642"/>
            <a:ext cx="15530643" cy="31727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156BD3A-967C-41F2-98BE-D3528776E5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6/8/2022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3AAE6B6-76B7-4209-BDD7-63AA535A080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4918" y="1470482"/>
            <a:ext cx="914400" cy="116955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86934" y="5944186"/>
            <a:ext cx="914400" cy="116955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04633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710" y="4253885"/>
            <a:ext cx="15532991" cy="502367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2" y="9301112"/>
            <a:ext cx="15530645" cy="2281288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156BD3A-967C-41F2-98BE-D3528776E5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6/8/2022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3AAE6B6-76B7-4209-BDD7-63AA535A080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2878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370691" y="1219201"/>
            <a:ext cx="15530643" cy="26511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70691" y="4176639"/>
            <a:ext cx="4948434" cy="164661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70691" y="5823248"/>
            <a:ext cx="4948434" cy="575915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7317" y="4176640"/>
            <a:ext cx="4947837" cy="1646608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667318" y="5823248"/>
            <a:ext cx="4949732" cy="575915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59948" y="4176640"/>
            <a:ext cx="4936817" cy="1646608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964520" y="5823248"/>
            <a:ext cx="4936817" cy="575915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156BD3A-967C-41F2-98BE-D3528776E5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6/8/2022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3AAE6B6-76B7-4209-BDD7-63AA535A080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383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370693" y="1219201"/>
            <a:ext cx="15530643" cy="26511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70693" y="8391798"/>
            <a:ext cx="4948433" cy="115252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30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638030" y="4597974"/>
            <a:ext cx="4410075" cy="3048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70693" y="9544322"/>
            <a:ext cx="4948433" cy="2038076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4052" y="8391798"/>
            <a:ext cx="4948475" cy="115252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30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853495" y="4597974"/>
            <a:ext cx="4395788" cy="3048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662022" y="9544320"/>
            <a:ext cx="4950504" cy="2038076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60135" y="8391798"/>
            <a:ext cx="4934850" cy="115252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30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2229205" y="4597974"/>
            <a:ext cx="4398170" cy="3048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959947" y="9544323"/>
            <a:ext cx="4941387" cy="2038074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156BD3A-967C-41F2-98BE-D3528776E5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6/8/2022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3AAE6B6-76B7-4209-BDD7-63AA535A080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528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156BD3A-967C-41F2-98BE-D3528776E5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6/8/2022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3AAE6B6-76B7-4209-BDD7-63AA535A080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973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1219199"/>
            <a:ext cx="3813986" cy="10363202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0692" y="1219199"/>
            <a:ext cx="11488058" cy="1036320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156BD3A-967C-41F2-98BE-D3528776E5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6/8/2022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3AAE6B6-76B7-4209-BDD7-63AA535A080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8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06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 w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371600" y="567771"/>
            <a:ext cx="15544800" cy="1133518"/>
          </a:xfrm>
        </p:spPr>
        <p:txBody>
          <a:bodyPr>
            <a:noAutofit/>
          </a:bodyPr>
          <a:lstStyle/>
          <a:p>
            <a:r>
              <a:rPr lang="en-US" smtClean="0">
                <a:solidFill>
                  <a:schemeClr val="bg2"/>
                </a:solidFill>
              </a:rPr>
              <a:t>Click to edit Master title style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1399033" y="1478874"/>
            <a:ext cx="15489937" cy="839116"/>
          </a:xfrm>
          <a:prstGeom prst="rect">
            <a:avLst/>
          </a:prstGeom>
        </p:spPr>
        <p:txBody>
          <a:bodyPr vert="horz" lIns="163096" tIns="81548" rIns="163096" bIns="81548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325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399033" y="1478874"/>
            <a:ext cx="15489937" cy="839116"/>
          </a:xfrm>
          <a:prstGeom prst="rect">
            <a:avLst/>
          </a:prstGeom>
        </p:spPr>
        <p:txBody>
          <a:bodyPr vert="horz" lIns="163096" tIns="81548" rIns="163096" bIns="81548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325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389507" y="1433050"/>
            <a:ext cx="15489937" cy="1075881"/>
          </a:xfrm>
        </p:spPr>
        <p:txBody>
          <a:bodyPr>
            <a:noAutofit/>
          </a:bodyPr>
          <a:lstStyle>
            <a:lvl1pPr>
              <a:defRPr sz="2325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27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 No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371600" y="567771"/>
            <a:ext cx="15544800" cy="1133518"/>
          </a:xfrm>
        </p:spPr>
        <p:txBody>
          <a:bodyPr>
            <a:noAutofit/>
          </a:bodyPr>
          <a:lstStyle/>
          <a:p>
            <a:r>
              <a:rPr lang="en-US" smtClean="0">
                <a:solidFill>
                  <a:schemeClr val="bg2"/>
                </a:solidFill>
              </a:rPr>
              <a:t>Click to edit Master title style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1399033" y="1478874"/>
            <a:ext cx="15489937" cy="839116"/>
          </a:xfrm>
          <a:prstGeom prst="rect">
            <a:avLst/>
          </a:prstGeom>
        </p:spPr>
        <p:txBody>
          <a:bodyPr vert="horz" lIns="163096" tIns="81548" rIns="163096" bIns="81548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325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399033" y="1478874"/>
            <a:ext cx="15489937" cy="839116"/>
          </a:xfrm>
          <a:prstGeom prst="rect">
            <a:avLst/>
          </a:prstGeom>
        </p:spPr>
        <p:txBody>
          <a:bodyPr vert="horz" lIns="163096" tIns="81548" rIns="163096" bIns="81548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325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12410058"/>
            <a:ext cx="18288000" cy="13059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25" dirty="0">
              <a:latin typeface="Open Sans Light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389507" y="1433050"/>
            <a:ext cx="15489937" cy="1075881"/>
          </a:xfrm>
        </p:spPr>
        <p:txBody>
          <a:bodyPr>
            <a:noAutofit/>
          </a:bodyPr>
          <a:lstStyle>
            <a:lvl1pPr>
              <a:defRPr sz="2325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22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 txBox="1">
            <a:spLocks/>
          </p:cNvSpPr>
          <p:nvPr userDrawn="1"/>
        </p:nvSpPr>
        <p:spPr>
          <a:xfrm>
            <a:off x="1399033" y="1478874"/>
            <a:ext cx="15489937" cy="839116"/>
          </a:xfrm>
          <a:prstGeom prst="rect">
            <a:avLst/>
          </a:prstGeom>
        </p:spPr>
        <p:txBody>
          <a:bodyPr vert="horz" lIns="163096" tIns="81548" rIns="163096" bIns="81548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325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399033" y="1478874"/>
            <a:ext cx="15489937" cy="839116"/>
          </a:xfrm>
          <a:prstGeom prst="rect">
            <a:avLst/>
          </a:prstGeom>
        </p:spPr>
        <p:txBody>
          <a:bodyPr vert="horz" lIns="163096" tIns="81548" rIns="163096" bIns="81548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325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12410058"/>
            <a:ext cx="18288000" cy="13059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25" dirty="0">
              <a:latin typeface="Open Sans Ligh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98802" y="2641600"/>
            <a:ext cx="3667838" cy="8658794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58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49278"/>
            <a:ext cx="16459200" cy="2286000"/>
          </a:xfrm>
          <a:prstGeom prst="rect">
            <a:avLst/>
          </a:prstGeom>
        </p:spPr>
        <p:txBody>
          <a:bodyPr vert="horz" lIns="217490" tIns="108745" rIns="217490" bIns="108745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200413"/>
            <a:ext cx="16459200" cy="9051926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180101" y="441678"/>
            <a:ext cx="618525" cy="599760"/>
          </a:xfrm>
          <a:prstGeom prst="rect">
            <a:avLst/>
          </a:prstGeom>
          <a:solidFill>
            <a:schemeClr val="bg2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15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-21645" y="13604787"/>
            <a:ext cx="18401602" cy="181430"/>
            <a:chOff x="606161" y="2106824"/>
            <a:chExt cx="6205940" cy="1241188"/>
          </a:xfrm>
        </p:grpSpPr>
        <p:sp>
          <p:nvSpPr>
            <p:cNvPr id="7" name="Rectangle 6"/>
            <p:cNvSpPr/>
            <p:nvPr userDrawn="1"/>
          </p:nvSpPr>
          <p:spPr>
            <a:xfrm>
              <a:off x="606161" y="2106824"/>
              <a:ext cx="1241188" cy="12411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25" dirty="0">
                <a:latin typeface="Open Sans Light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47349" y="2106824"/>
              <a:ext cx="1241188" cy="12411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25" dirty="0">
                <a:latin typeface="Open Sans Light"/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3088537" y="2106824"/>
              <a:ext cx="1241188" cy="12411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25" dirty="0">
                <a:latin typeface="Open Sans Light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4329725" y="2106824"/>
              <a:ext cx="1241188" cy="12411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25" dirty="0">
                <a:latin typeface="Open Sans Light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5570913" y="2106824"/>
              <a:ext cx="1241188" cy="124118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25" dirty="0"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15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3" r:id="rId4"/>
    <p:sldLayoutId id="2147483664" r:id="rId5"/>
    <p:sldLayoutId id="2147483665" r:id="rId6"/>
    <p:sldLayoutId id="2147483675" r:id="rId7"/>
    <p:sldLayoutId id="2147483666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815474" rtl="0" eaLnBrk="1" latinLnBrk="0" hangingPunct="1">
        <a:spcBef>
          <a:spcPct val="0"/>
        </a:spcBef>
        <a:buNone/>
        <a:defRPr sz="4499" kern="1200">
          <a:solidFill>
            <a:srgbClr val="3D367E"/>
          </a:solidFill>
          <a:latin typeface="Open Sans"/>
          <a:ea typeface="+mj-ea"/>
          <a:cs typeface="Open Sans"/>
        </a:defRPr>
      </a:lvl1pPr>
    </p:titleStyle>
    <p:bodyStyle>
      <a:lvl1pPr marL="0" indent="0" algn="ctr" defTabSz="81547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800" kern="1200">
          <a:solidFill>
            <a:schemeClr val="tx2"/>
          </a:solidFill>
          <a:latin typeface="Open Sans Light"/>
          <a:ea typeface="+mn-ea"/>
          <a:cs typeface="Open Sans Light"/>
        </a:defRPr>
      </a:lvl1pPr>
      <a:lvl2pPr marL="815474" indent="0" algn="ctr" defTabSz="81547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2325" kern="1200">
          <a:solidFill>
            <a:schemeClr val="tx2"/>
          </a:solidFill>
          <a:latin typeface="Open Sans"/>
          <a:ea typeface="+mn-ea"/>
          <a:cs typeface="Open Sans"/>
        </a:defRPr>
      </a:lvl2pPr>
      <a:lvl3pPr marL="1630948" indent="0" algn="ctr" defTabSz="81547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2325" kern="1200">
          <a:solidFill>
            <a:schemeClr val="tx2"/>
          </a:solidFill>
          <a:latin typeface="Open Sans"/>
          <a:ea typeface="+mn-ea"/>
          <a:cs typeface="Open Sans"/>
        </a:defRPr>
      </a:lvl3pPr>
      <a:lvl4pPr marL="2446427" indent="0" algn="ctr" defTabSz="81547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2325" kern="1200">
          <a:solidFill>
            <a:schemeClr val="tx2"/>
          </a:solidFill>
          <a:latin typeface="Open Sans"/>
          <a:ea typeface="+mn-ea"/>
          <a:cs typeface="Open Sans"/>
        </a:defRPr>
      </a:lvl4pPr>
      <a:lvl5pPr marL="3261899" indent="0" algn="ctr" defTabSz="81547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2325" kern="1200">
          <a:solidFill>
            <a:schemeClr val="tx2"/>
          </a:solidFill>
          <a:latin typeface="Open Sans"/>
          <a:ea typeface="+mn-ea"/>
          <a:cs typeface="Open Sans"/>
        </a:defRPr>
      </a:lvl5pPr>
      <a:lvl6pPr marL="4485112" indent="-407739" algn="l" defTabSz="815474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0588" indent="-407739" algn="l" defTabSz="815474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6065" indent="-407739" algn="l" defTabSz="815474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1539" indent="-407739" algn="l" defTabSz="815474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474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815474" algn="l" defTabSz="815474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2pPr>
      <a:lvl3pPr marL="1630948" algn="l" defTabSz="815474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3pPr>
      <a:lvl4pPr marL="2446427" algn="l" defTabSz="815474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4pPr>
      <a:lvl5pPr marL="3261899" algn="l" defTabSz="815474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5pPr>
      <a:lvl6pPr marL="4077375" algn="l" defTabSz="815474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6pPr>
      <a:lvl7pPr marL="4892851" algn="l" defTabSz="815474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7pPr>
      <a:lvl8pPr marL="5708325" algn="l" defTabSz="815474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8pPr>
      <a:lvl9pPr marL="6523799" algn="l" defTabSz="815474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914400" y="549277"/>
            <a:ext cx="16459200" cy="228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2"/>
              </a:buClr>
              <a:buFont typeface="Open Sans"/>
              <a:buNone/>
              <a:defRPr sz="6000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914400" y="3200413"/>
            <a:ext cx="16459200" cy="90519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480"/>
              </a:spcBef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087444" marR="0" lvl="1" indent="-7943" algn="ctr" rtl="0">
              <a:lnSpc>
                <a:spcPct val="130000"/>
              </a:lnSpc>
              <a:spcBef>
                <a:spcPts val="620"/>
              </a:spcBef>
              <a:buClr>
                <a:schemeClr val="dk2"/>
              </a:buClr>
              <a:buFont typeface="Arial"/>
              <a:buNone/>
              <a:defRPr sz="3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2174887" marR="0" lvl="2" indent="-3187" algn="ctr" rtl="0">
              <a:lnSpc>
                <a:spcPct val="130000"/>
              </a:lnSpc>
              <a:spcBef>
                <a:spcPts val="620"/>
              </a:spcBef>
              <a:buClr>
                <a:schemeClr val="dk2"/>
              </a:buClr>
              <a:buFont typeface="Arial"/>
              <a:buNone/>
              <a:defRPr sz="3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3262338" marR="0" lvl="3" indent="-11138" algn="ctr" rtl="0">
              <a:lnSpc>
                <a:spcPct val="130000"/>
              </a:lnSpc>
              <a:spcBef>
                <a:spcPts val="620"/>
              </a:spcBef>
              <a:buClr>
                <a:schemeClr val="dk2"/>
              </a:buClr>
              <a:buFont typeface="Arial"/>
              <a:buNone/>
              <a:defRPr sz="3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4349779" marR="0" lvl="4" indent="-6379" algn="ctr" rtl="0">
              <a:lnSpc>
                <a:spcPct val="130000"/>
              </a:lnSpc>
              <a:spcBef>
                <a:spcPts val="620"/>
              </a:spcBef>
              <a:buClr>
                <a:schemeClr val="dk2"/>
              </a:buClr>
              <a:buFont typeface="Arial"/>
              <a:buNone/>
              <a:defRPr sz="3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980947" marR="0" lvl="5" indent="-240546" algn="l" rtl="0">
              <a:spcBef>
                <a:spcPts val="960"/>
              </a:spcBef>
              <a:buClr>
                <a:schemeClr val="dk1"/>
              </a:buClr>
              <a:buSzPct val="1000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7068393" marR="0" lvl="6" indent="-248493" algn="l" rtl="0">
              <a:spcBef>
                <a:spcPts val="960"/>
              </a:spcBef>
              <a:buClr>
                <a:schemeClr val="dk1"/>
              </a:buClr>
              <a:buSzPct val="1000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8155841" marR="0" lvl="7" indent="-243740" algn="l" rtl="0">
              <a:spcBef>
                <a:spcPts val="960"/>
              </a:spcBef>
              <a:buClr>
                <a:schemeClr val="dk1"/>
              </a:buClr>
              <a:buSzPct val="1000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9243285" marR="0" lvl="8" indent="-238984" algn="l" rtl="0">
              <a:spcBef>
                <a:spcPts val="960"/>
              </a:spcBef>
              <a:buClr>
                <a:schemeClr val="dk1"/>
              </a:buClr>
              <a:buSzPct val="1000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7180101" y="510459"/>
            <a:ext cx="618525" cy="4621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0" tIns="182675" rIns="0" bIns="182675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150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pPr algn="ctr">
                <a:buSzPct val="25000"/>
              </a:pPr>
              <a:t>‹#›</a:t>
            </a:fld>
            <a:endParaRPr lang="en-US" sz="15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3" name="Shape 13"/>
          <p:cNvGrpSpPr/>
          <p:nvPr/>
        </p:nvGrpSpPr>
        <p:grpSpPr>
          <a:xfrm>
            <a:off x="-21645" y="13604787"/>
            <a:ext cx="18401601" cy="181430"/>
            <a:chOff x="606160" y="2106824"/>
            <a:chExt cx="6205939" cy="1241188"/>
          </a:xfrm>
        </p:grpSpPr>
        <p:sp>
          <p:nvSpPr>
            <p:cNvPr id="14" name="Shape 14"/>
            <p:cNvSpPr/>
            <p:nvPr/>
          </p:nvSpPr>
          <p:spPr>
            <a:xfrm>
              <a:off x="606160" y="2106824"/>
              <a:ext cx="1241188" cy="12411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3225" b="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" name="Shape 15"/>
            <p:cNvSpPr/>
            <p:nvPr/>
          </p:nvSpPr>
          <p:spPr>
            <a:xfrm>
              <a:off x="1847349" y="2106824"/>
              <a:ext cx="1241188" cy="12411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3225" b="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3088536" y="2106824"/>
              <a:ext cx="1241188" cy="12411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3225" b="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>
              <a:off x="4329725" y="2106824"/>
              <a:ext cx="1241188" cy="12411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3225" b="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" name="Shape 18"/>
            <p:cNvSpPr/>
            <p:nvPr/>
          </p:nvSpPr>
          <p:spPr>
            <a:xfrm>
              <a:off x="5570912" y="2106824"/>
              <a:ext cx="1241188" cy="124118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3225" b="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2456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730253"/>
            <a:ext cx="157734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3651250"/>
            <a:ext cx="157734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12712703"/>
            <a:ext cx="41148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9712D-992A-4AB1-A5C2-575F75921AA2}" type="datetimeFigureOut">
              <a:rPr lang="en-US" smtClean="0"/>
              <a:pPr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12712703"/>
            <a:ext cx="61722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12712703"/>
            <a:ext cx="41148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83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0693" y="1219201"/>
            <a:ext cx="15530642" cy="2652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693" y="4192128"/>
            <a:ext cx="15530643" cy="7390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18104" y="11766551"/>
            <a:ext cx="41148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7156BD3A-967C-41F2-98BE-D3528776E5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6/8/2022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0692" y="11766551"/>
            <a:ext cx="1000929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71017" y="11766551"/>
            <a:ext cx="11303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3AAE6B6-76B7-4209-BDD7-63AA535A080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321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1371600" rtl="0" eaLnBrk="1" latinLnBrk="0" hangingPunct="1">
        <a:lnSpc>
          <a:spcPct val="90000"/>
        </a:lnSpc>
        <a:spcBef>
          <a:spcPct val="0"/>
        </a:spcBef>
        <a:buNone/>
        <a:defRPr sz="51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9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fstateulink.org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7.e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ield for San Francisco State Universit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688" y="10609073"/>
            <a:ext cx="2740427" cy="27404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t="2777" r="14031" b="7324"/>
          <a:stretch/>
        </p:blipFill>
        <p:spPr>
          <a:xfrm>
            <a:off x="6592513" y="4145679"/>
            <a:ext cx="2360501" cy="2171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125" r="450" b="20625"/>
          <a:stretch/>
        </p:blipFill>
        <p:spPr>
          <a:xfrm>
            <a:off x="12275940" y="4173637"/>
            <a:ext cx="2313084" cy="22073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5" r="27309" b="-1111"/>
          <a:stretch/>
        </p:blipFill>
        <p:spPr>
          <a:xfrm>
            <a:off x="9413601" y="4173637"/>
            <a:ext cx="2296043" cy="2161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4" t="24242" r="2799" b="22538"/>
          <a:stretch/>
        </p:blipFill>
        <p:spPr>
          <a:xfrm>
            <a:off x="3824331" y="4145678"/>
            <a:ext cx="2307594" cy="2161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183130" y="6801091"/>
            <a:ext cx="1246094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Reflective Service Learning and Social Justice Pedagogy Workshop</a:t>
            </a:r>
            <a:r>
              <a:rPr lang="en-US" sz="5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0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Monday, Feb. 17</a:t>
            </a:r>
            <a:r>
              <a:rPr lang="en-US" sz="5000" baseline="30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5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12:00pm-2:00pm</a:t>
            </a:r>
            <a:endParaRPr lang="en-US" sz="5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662206" y="1253419"/>
            <a:ext cx="13949393" cy="2038875"/>
          </a:xfrm>
          <a:prstGeom prst="rect">
            <a:avLst/>
          </a:prstGeom>
        </p:spPr>
        <p:txBody>
          <a:bodyPr/>
          <a:lstStyle>
            <a:lvl1pPr algn="ctr" defTabSz="815474" rtl="0" eaLnBrk="1" latinLnBrk="0" hangingPunct="1">
              <a:spcBef>
                <a:spcPct val="0"/>
              </a:spcBef>
              <a:buNone/>
              <a:defRPr sz="4499" kern="1200">
                <a:solidFill>
                  <a:srgbClr val="3D367E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CHSS Teaching Academy &amp; Institute for Civic and Community Engagement 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03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14325"/>
            <a:ext cx="17345025" cy="1300876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96632" y="667248"/>
            <a:ext cx="8018559" cy="1020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What does it mean? </a:t>
            </a:r>
            <a:endParaRPr kumimoji="0" lang="en-US" sz="65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81051" y="2040973"/>
            <a:ext cx="16441638" cy="9016455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500" b="1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Service Learning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(CSL) </a:t>
            </a:r>
            <a:b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5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“The </a:t>
            </a:r>
            <a:r>
              <a:rPr kumimoji="0" lang="en-US" sz="55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combination</a:t>
            </a:r>
            <a:r>
              <a:rPr kumimoji="0" lang="en-US" sz="5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academic study </a:t>
            </a:r>
            <a:r>
              <a:rPr kumimoji="0" lang="en-US" sz="55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en-US" sz="5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service</a:t>
            </a:r>
            <a:r>
              <a:rPr kumimoji="0" lang="en-US" sz="5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 that each is enhanced by the other. Through a process of structured reflection, the </a:t>
            </a: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 experience is integrated with the lessons of the classroom </a:t>
            </a:r>
            <a:r>
              <a:rPr kumimoji="0" lang="en-US" sz="5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enrich learning outcomes.” 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		</a:t>
            </a:r>
            <a:r>
              <a:rPr kumimoji="0" lang="en-US" sz="45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 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500" i="1" dirty="0">
                <a:solidFill>
                  <a:sysClr val="windowText" lastClr="000000"/>
                </a:solidFill>
                <a:latin typeface="Calibri"/>
              </a:rPr>
              <a:t>	</a:t>
            </a:r>
            <a:r>
              <a:rPr lang="en-US" sz="4500" i="1" dirty="0" smtClean="0">
                <a:solidFill>
                  <a:sysClr val="windowText" lastClr="000000"/>
                </a:solidFill>
                <a:latin typeface="Calibri"/>
              </a:rPr>
              <a:t>					</a:t>
            </a:r>
            <a:r>
              <a:rPr kumimoji="0" lang="en-US" sz="45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(SFSU, Institute for Civic &amp; Community Engagement)</a:t>
            </a:r>
            <a:endParaRPr kumimoji="0" lang="en-US" sz="4500" b="0" i="1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9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8211800" cy="13458825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81075" y="749528"/>
            <a:ext cx="16325850" cy="11242592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5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Service Learning</a:t>
            </a:r>
            <a:r>
              <a:rPr kumimoji="0" lang="en-US" sz="400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sz="400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4000" i="0" u="sng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process through which students are involved in community work that contributes significantly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. .</a:t>
            </a:r>
            <a:endParaRPr kumimoji="0" lang="en-US" sz="400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8463" marR="0" lvl="0" indent="-39846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positive change in individuals, organizations, neighborhoods,</a:t>
            </a:r>
            <a:b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and/or larger systems in a community </a:t>
            </a: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endParaRPr kumimoji="0" lang="en-US" sz="400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1038" marR="0" lvl="0" indent="-68103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student’s academic understanding, civic development, personal or career growth, and/or understanding of larger social justice issues </a:t>
            </a: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endParaRPr kumimoji="0" lang="en-US" sz="400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4000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</a:t>
            </a:r>
            <a:br>
              <a:rPr lang="en-US" sz="4000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endParaRPr kumimoji="0" lang="en-US" sz="4000" i="0" u="none" strike="noStrike" kern="120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It’s a process!  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lways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includes an intentional and structured, educational and developmental component for students. . . </a:t>
            </a:r>
            <a:b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Will undoubtedly continue to play a critical role in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campus-community collaboration</a:t>
            </a:r>
            <a:r>
              <a:rPr kumimoji="0" lang="en-US" alt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40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78354" y="12348446"/>
            <a:ext cx="65980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i="1" dirty="0" smtClean="0"/>
              <a:t>(AAC&amp;U, adapted for ICCE)</a:t>
            </a:r>
            <a:endParaRPr lang="en-US" sz="3500" i="1" dirty="0"/>
          </a:p>
        </p:txBody>
      </p:sp>
    </p:spTree>
    <p:extLst>
      <p:ext uri="{BB962C8B-B14F-4D97-AF65-F5344CB8AC3E}">
        <p14:creationId xmlns:p14="http://schemas.microsoft.com/office/powerpoint/2010/main" val="58079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28725" y="204432"/>
            <a:ext cx="16002000" cy="2312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11563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56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Service-learning is a form of experiential education that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1156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 . . 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156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28700" y="2517066"/>
            <a:ext cx="16002000" cy="7912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developed, implemented, and evaluated 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747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in collaboration with the community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responds to 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747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community-identified concerns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attempts to 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747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balance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747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service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that is provided and the 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747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learning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that takes place;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enhances the curriculum by extending learning beyond the classroom and allowing students to 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747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apply what they’ve learned to real-world situations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and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provides opportunities for 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747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critical reflection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204432"/>
            <a:ext cx="17344623" cy="1300999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199" y="274638"/>
            <a:ext cx="16408401" cy="2413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11563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Community s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ervice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-learning is a form of </a:t>
            </a:r>
            <a:b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experiential education that . . .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57249" y="2881908"/>
            <a:ext cx="16573500" cy="803374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5013" marR="0" lvl="0" indent="-7350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developed, implemented, and evaluated 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in collaboration with the community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  <a:p>
            <a:pPr marL="735013" marR="0" lvl="0" indent="-7350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responds to 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community-identified concerns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  <a:p>
            <a:pPr marL="735013" marR="0" lvl="0" indent="-7350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attempts to 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balance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service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that is provided and the 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learning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that takes place;</a:t>
            </a:r>
          </a:p>
          <a:p>
            <a:pPr marL="735013" marR="0" lvl="0" indent="-7350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enhances the curriculum by extending learning beyond the classroom and allowing students to 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apply what they’ve learned to real-world situations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and </a:t>
            </a:r>
          </a:p>
          <a:p>
            <a:pPr marL="735013" marR="0" lvl="0" indent="-7350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provides opportunities for 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critical reflection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97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490" y="2390720"/>
            <a:ext cx="4405451" cy="4393448"/>
          </a:xfrm>
          <a:prstGeom prst="ellipse">
            <a:avLst/>
          </a:prstGeom>
          <a:gradFill flip="none" rotWithShape="1">
            <a:gsLst>
              <a:gs pos="2300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265929"/>
            <a:ext cx="15530642" cy="2652642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Social justice tenets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207" y="2415007"/>
            <a:ext cx="8813074" cy="5554322"/>
          </a:xfrm>
        </p:spPr>
        <p:txBody>
          <a:bodyPr>
            <a:normAutofit fontScale="77500" lnSpcReduction="20000"/>
          </a:bodyPr>
          <a:lstStyle/>
          <a:p>
            <a:endParaRPr lang="en-US" sz="4500" dirty="0" smtClean="0"/>
          </a:p>
          <a:p>
            <a:endParaRPr lang="en-US" sz="4500" dirty="0"/>
          </a:p>
          <a:p>
            <a:r>
              <a:rPr lang="en-US" sz="5200" dirty="0" smtClean="0"/>
              <a:t>Full </a:t>
            </a:r>
            <a:r>
              <a:rPr lang="en-US" sz="5200" dirty="0"/>
              <a:t>&amp; equal participation</a:t>
            </a:r>
          </a:p>
          <a:p>
            <a:r>
              <a:rPr lang="en-US" sz="5200" dirty="0"/>
              <a:t>Equitable distribution of resources</a:t>
            </a:r>
          </a:p>
          <a:p>
            <a:r>
              <a:rPr lang="en-US" sz="5200" dirty="0"/>
              <a:t>Physical &amp; psychological safety</a:t>
            </a:r>
          </a:p>
          <a:p>
            <a:r>
              <a:rPr lang="en-US" sz="5200" dirty="0"/>
              <a:t>Collective social responsibility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5281" y="4217060"/>
            <a:ext cx="8697328" cy="8645500"/>
          </a:xfrm>
        </p:spPr>
        <p:txBody>
          <a:bodyPr>
            <a:noAutofit/>
          </a:bodyPr>
          <a:lstStyle/>
          <a:p>
            <a:endParaRPr lang="en-US" sz="4000" dirty="0"/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Inclusive leadership</a:t>
            </a:r>
          </a:p>
          <a:p>
            <a:r>
              <a:rPr lang="en-US" sz="4000" dirty="0"/>
              <a:t>Value, respect, &amp; support for multiple identities of full community</a:t>
            </a:r>
          </a:p>
          <a:p>
            <a:r>
              <a:rPr lang="en-US" sz="4000" dirty="0"/>
              <a:t>Democratically achieved society affirming of human agency</a:t>
            </a:r>
          </a:p>
          <a:p>
            <a:endParaRPr lang="en-US" sz="4000" dirty="0" smtClean="0"/>
          </a:p>
          <a:p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93" y="7905471"/>
            <a:ext cx="6282379" cy="4425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110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568961"/>
            <a:ext cx="15530642" cy="2652642"/>
          </a:xfrm>
        </p:spPr>
        <p:txBody>
          <a:bodyPr>
            <a:normAutofit/>
          </a:bodyPr>
          <a:lstStyle/>
          <a:p>
            <a:r>
              <a:rPr lang="en-US" sz="6600" dirty="0"/>
              <a:t>Social justice pedagogy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0692" y="3054208"/>
            <a:ext cx="15530643" cy="739027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/>
              <a:t>A framework for teaching that directly addresses power and privilege issues, </a:t>
            </a:r>
            <a:r>
              <a:rPr lang="en-US" sz="4800" u="sng" dirty="0"/>
              <a:t>reduces stereotype threat</a:t>
            </a:r>
            <a:r>
              <a:rPr lang="en-US" sz="4800" dirty="0"/>
              <a:t>, uses a variety of pedagogical strategies that </a:t>
            </a:r>
            <a:r>
              <a:rPr lang="en-US" sz="4800" u="sng" dirty="0"/>
              <a:t>increase sense of belonging</a:t>
            </a:r>
            <a:r>
              <a:rPr lang="en-US" sz="4800" dirty="0"/>
              <a:t> and </a:t>
            </a:r>
            <a:r>
              <a:rPr lang="en-US" sz="4800" u="sng" dirty="0"/>
              <a:t>communal values</a:t>
            </a:r>
            <a:r>
              <a:rPr lang="en-US" sz="4800" dirty="0"/>
              <a:t>, models greater inclusivity and highlights the relevance of the content to students’ personal lives.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" r="-261" b="72162"/>
          <a:stretch/>
        </p:blipFill>
        <p:spPr>
          <a:xfrm>
            <a:off x="5239653" y="9977120"/>
            <a:ext cx="7792720" cy="191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8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8439" y="1024941"/>
            <a:ext cx="9829801" cy="2148840"/>
          </a:xfrm>
        </p:spPr>
        <p:txBody>
          <a:bodyPr>
            <a:normAutofit/>
          </a:bodyPr>
          <a:lstStyle/>
          <a:p>
            <a:pPr algn="ctr"/>
            <a:r>
              <a:rPr lang="en-US" sz="5400" u="sng" dirty="0"/>
              <a:t>The syllabus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117" y="4156105"/>
            <a:ext cx="15530643" cy="5542704"/>
          </a:xfrm>
        </p:spPr>
        <p:txBody>
          <a:bodyPr>
            <a:normAutofit fontScale="92500"/>
          </a:bodyPr>
          <a:lstStyle/>
          <a:p>
            <a:pPr marL="568325" indent="-568325"/>
            <a:r>
              <a:rPr lang="en-US" sz="5400" dirty="0"/>
              <a:t>First step in </a:t>
            </a:r>
            <a:r>
              <a:rPr lang="en-US" sz="5400" i="1" dirty="0"/>
              <a:t>doing</a:t>
            </a:r>
            <a:r>
              <a:rPr lang="en-US" sz="5400" dirty="0"/>
              <a:t> social justice in classroom</a:t>
            </a:r>
          </a:p>
          <a:p>
            <a:pPr marL="568325" indent="-568325"/>
            <a:r>
              <a:rPr lang="en-US" sz="5400" dirty="0"/>
              <a:t>First signal to students/Sets tone for class</a:t>
            </a:r>
          </a:p>
          <a:p>
            <a:pPr marL="568325" indent="-568325"/>
            <a:r>
              <a:rPr lang="en-US" sz="5400" dirty="0"/>
              <a:t>The syllabus is the “blueprint” of the course</a:t>
            </a:r>
          </a:p>
          <a:p>
            <a:pPr marL="568325" indent="-568325"/>
            <a:r>
              <a:rPr lang="en-US" sz="5400" dirty="0"/>
              <a:t>Conveys norms and assumptions</a:t>
            </a:r>
          </a:p>
          <a:p>
            <a:pPr marL="568325" indent="-568325"/>
            <a:r>
              <a:rPr lang="en-US" sz="5400" dirty="0" smtClean="0"/>
              <a:t>Helps create sense of belonging for students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13" y="716209"/>
            <a:ext cx="4976949" cy="2415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900160" y="12315537"/>
            <a:ext cx="8961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prstClr val="white"/>
                </a:solidFill>
              </a:rPr>
              <a:t>(Taylor, Veri, Eliason, </a:t>
            </a:r>
            <a:r>
              <a:rPr lang="en-US" sz="2000" dirty="0" smtClean="0">
                <a:solidFill>
                  <a:prstClr val="white"/>
                </a:solidFill>
              </a:rPr>
              <a:t>Hermoso, </a:t>
            </a:r>
            <a:r>
              <a:rPr lang="en-US" sz="2000" dirty="0">
                <a:solidFill>
                  <a:prstClr val="white"/>
                </a:solidFill>
              </a:rPr>
              <a:t>Bolter, &amp; Van Olphen, 2019)</a:t>
            </a:r>
          </a:p>
        </p:txBody>
      </p:sp>
    </p:spTree>
    <p:extLst>
      <p:ext uri="{BB962C8B-B14F-4D97-AF65-F5344CB8AC3E}">
        <p14:creationId xmlns:p14="http://schemas.microsoft.com/office/powerpoint/2010/main" val="127783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5214" y="497866"/>
            <a:ext cx="8046760" cy="1536948"/>
          </a:xfrm>
        </p:spPr>
        <p:txBody>
          <a:bodyPr>
            <a:normAutofit/>
          </a:bodyPr>
          <a:lstStyle/>
          <a:p>
            <a:pPr algn="ctr"/>
            <a:r>
              <a:rPr lang="en-US" sz="5400" b="0" dirty="0"/>
              <a:t>The </a:t>
            </a:r>
            <a:r>
              <a:rPr lang="en-US" sz="5400" b="0" dirty="0" smtClean="0"/>
              <a:t>syllabus</a:t>
            </a:r>
            <a:r>
              <a:rPr lang="en-US" sz="3500" b="0" i="1" dirty="0" smtClean="0"/>
              <a:t>  (cont’d)</a:t>
            </a:r>
            <a:endParaRPr lang="en-US" sz="35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242" y="4081908"/>
            <a:ext cx="8133585" cy="4509135"/>
          </a:xfrm>
          <a:ln w="5397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lvl="1"/>
            <a:r>
              <a:rPr lang="en-US" sz="5000" dirty="0" smtClean="0"/>
              <a:t>Communal </a:t>
            </a:r>
            <a:r>
              <a:rPr lang="en-US" sz="5000" dirty="0"/>
              <a:t>language</a:t>
            </a:r>
          </a:p>
          <a:p>
            <a:pPr lvl="1"/>
            <a:r>
              <a:rPr lang="en-US" sz="5000" dirty="0"/>
              <a:t>Learning-focused</a:t>
            </a:r>
          </a:p>
          <a:p>
            <a:pPr lvl="1"/>
            <a:r>
              <a:rPr lang="en-US" sz="5000" dirty="0"/>
              <a:t>Accessible</a:t>
            </a:r>
          </a:p>
          <a:p>
            <a:pPr lvl="1"/>
            <a:r>
              <a:rPr lang="en-US" sz="5000" dirty="0"/>
              <a:t>Promote relevance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717280" y="4081908"/>
            <a:ext cx="9108108" cy="4509135"/>
          </a:xfrm>
          <a:ln w="53975"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en-US" sz="5000" dirty="0" smtClean="0"/>
              <a:t>Promote </a:t>
            </a:r>
            <a:r>
              <a:rPr lang="en-US" sz="5000" dirty="0"/>
              <a:t>growth mindset</a:t>
            </a:r>
          </a:p>
          <a:p>
            <a:r>
              <a:rPr lang="en-US" sz="5000" dirty="0"/>
              <a:t>Expectations for success</a:t>
            </a:r>
          </a:p>
          <a:p>
            <a:r>
              <a:rPr lang="en-US" sz="5000" dirty="0"/>
              <a:t>Inclusive representation</a:t>
            </a:r>
          </a:p>
          <a:p>
            <a:r>
              <a:rPr lang="en-US" sz="5000" dirty="0"/>
              <a:t>Student-centered</a:t>
            </a:r>
          </a:p>
          <a:p>
            <a:endParaRPr lang="en-US" sz="5000" dirty="0"/>
          </a:p>
        </p:txBody>
      </p:sp>
      <p:sp>
        <p:nvSpPr>
          <p:cNvPr id="7" name="TextBox 6"/>
          <p:cNvSpPr txBox="1"/>
          <p:nvPr/>
        </p:nvSpPr>
        <p:spPr>
          <a:xfrm>
            <a:off x="4703539" y="1980428"/>
            <a:ext cx="8104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BEST PRACTICES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95360" y="12431375"/>
            <a:ext cx="8473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prstClr val="white"/>
                </a:solidFill>
              </a:rPr>
              <a:t>(Taylor, Veri, Eliason, </a:t>
            </a:r>
            <a:r>
              <a:rPr lang="en-US" sz="2000" dirty="0" smtClean="0">
                <a:solidFill>
                  <a:prstClr val="white"/>
                </a:solidFill>
              </a:rPr>
              <a:t>Hermoso, </a:t>
            </a:r>
            <a:r>
              <a:rPr lang="en-US" sz="2000" dirty="0">
                <a:solidFill>
                  <a:prstClr val="white"/>
                </a:solidFill>
              </a:rPr>
              <a:t>Bolter, &amp; Van Olphen, 2019)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 t="-3084" r="81014"/>
          <a:stretch/>
        </p:blipFill>
        <p:spPr>
          <a:xfrm rot="5400000">
            <a:off x="9028785" y="6011204"/>
            <a:ext cx="1412857" cy="87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9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432929"/>
            <a:ext cx="15530642" cy="1869439"/>
          </a:xfrm>
        </p:spPr>
        <p:txBody>
          <a:bodyPr/>
          <a:lstStyle/>
          <a:p>
            <a:r>
              <a:rPr lang="en-US" dirty="0" smtClean="0"/>
              <a:t>Social justice Syllabus design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4838" y="2525888"/>
            <a:ext cx="15530643" cy="7816992"/>
          </a:xfrm>
          <a:ln w="53975"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en-US" sz="5500" dirty="0"/>
              <a:t>Assessment strategy </a:t>
            </a:r>
            <a:endParaRPr lang="en-US" sz="5500" dirty="0" smtClean="0"/>
          </a:p>
          <a:p>
            <a:pPr marL="0" indent="0">
              <a:buNone/>
            </a:pPr>
            <a:endParaRPr lang="en-US" sz="5500" dirty="0"/>
          </a:p>
          <a:p>
            <a:r>
              <a:rPr lang="en-US" sz="5500" dirty="0"/>
              <a:t>What does your syllabus say about you</a:t>
            </a:r>
            <a:r>
              <a:rPr lang="en-US" sz="5500" dirty="0" smtClean="0"/>
              <a:t>?</a:t>
            </a:r>
          </a:p>
          <a:p>
            <a:pPr marL="0" indent="0">
              <a:buNone/>
            </a:pPr>
            <a:endParaRPr lang="en-US" sz="5500" dirty="0"/>
          </a:p>
          <a:p>
            <a:r>
              <a:rPr lang="en-US" sz="5500" dirty="0"/>
              <a:t>What does your syllabus say to students about the likelihood that they will fit in and be successful in your class?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00160" y="12315537"/>
            <a:ext cx="8961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prstClr val="white"/>
                </a:solidFill>
              </a:rPr>
              <a:t>(Taylor, Veri, Eliason, </a:t>
            </a:r>
            <a:r>
              <a:rPr lang="en-US" sz="2000" dirty="0" smtClean="0">
                <a:solidFill>
                  <a:prstClr val="white"/>
                </a:solidFill>
              </a:rPr>
              <a:t>Hermoso, </a:t>
            </a:r>
            <a:r>
              <a:rPr lang="en-US" sz="2000" dirty="0">
                <a:solidFill>
                  <a:prstClr val="white"/>
                </a:solidFill>
              </a:rPr>
              <a:t>Bolter, &amp; Van Olphen, 2019)</a:t>
            </a:r>
          </a:p>
        </p:txBody>
      </p:sp>
    </p:spTree>
    <p:extLst>
      <p:ext uri="{BB962C8B-B14F-4D97-AF65-F5344CB8AC3E}">
        <p14:creationId xmlns:p14="http://schemas.microsoft.com/office/powerpoint/2010/main" val="255626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0082" y="369974"/>
            <a:ext cx="8846129" cy="1520700"/>
          </a:xfrm>
        </p:spPr>
        <p:txBody>
          <a:bodyPr>
            <a:normAutofit/>
          </a:bodyPr>
          <a:lstStyle/>
          <a:p>
            <a:pPr algn="ctr"/>
            <a:r>
              <a:rPr lang="en-US" sz="3500" dirty="0"/>
              <a:t>The syllabus design </a:t>
            </a:r>
            <a:r>
              <a:rPr lang="en-US" sz="3500" dirty="0" smtClean="0"/>
              <a:t>tool </a:t>
            </a:r>
            <a:r>
              <a:rPr lang="en-US" sz="2500" i="1" dirty="0" smtClean="0"/>
              <a:t>(cont’d)</a:t>
            </a:r>
            <a:endParaRPr lang="en-US" sz="25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6403" y="1882164"/>
            <a:ext cx="8773256" cy="9903436"/>
          </a:xfrm>
          <a:prstGeom prst="rect">
            <a:avLst/>
          </a:prstGeom>
          <a:ln w="698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5" name="Picture 4" descr="Screen Shot 2017-04-26 at 8.04.27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r="2503"/>
          <a:stretch/>
        </p:blipFill>
        <p:spPr>
          <a:xfrm>
            <a:off x="9550400" y="1890674"/>
            <a:ext cx="8453120" cy="9894926"/>
          </a:xfrm>
          <a:prstGeom prst="rect">
            <a:avLst/>
          </a:prstGeom>
          <a:ln w="69850"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900160" y="12670334"/>
            <a:ext cx="8961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prstClr val="white"/>
                </a:solidFill>
              </a:rPr>
              <a:t>(Taylor, Veri, Eliason, </a:t>
            </a:r>
            <a:r>
              <a:rPr lang="en-US" sz="2000" dirty="0" smtClean="0">
                <a:solidFill>
                  <a:prstClr val="white"/>
                </a:solidFill>
              </a:rPr>
              <a:t>Hermoso, </a:t>
            </a:r>
            <a:r>
              <a:rPr lang="en-US" sz="2000" dirty="0">
                <a:solidFill>
                  <a:prstClr val="white"/>
                </a:solidFill>
              </a:rPr>
              <a:t>Bolter, &amp; Van Olphen, 2019)</a:t>
            </a:r>
          </a:p>
        </p:txBody>
      </p:sp>
    </p:spTree>
    <p:extLst>
      <p:ext uri="{BB962C8B-B14F-4D97-AF65-F5344CB8AC3E}">
        <p14:creationId xmlns:p14="http://schemas.microsoft.com/office/powerpoint/2010/main" val="28656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/>
        </p:nvSpPr>
        <p:spPr>
          <a:xfrm>
            <a:off x="5539873" y="540360"/>
            <a:ext cx="7581899" cy="703069"/>
          </a:xfrm>
          <a:prstGeom prst="rect">
            <a:avLst/>
          </a:prstGeom>
          <a:noFill/>
          <a:ln>
            <a:noFill/>
          </a:ln>
        </p:spPr>
        <p:txBody>
          <a:bodyPr lIns="68560" tIns="34271" rIns="68560" bIns="34271" anchor="t" anchorCtr="0">
            <a:noAutofit/>
          </a:bodyPr>
          <a:lstStyle/>
          <a:p>
            <a:pPr algn="ctr">
              <a:buClr>
                <a:schemeClr val="lt2"/>
              </a:buClr>
              <a:buSzPct val="25000"/>
            </a:pPr>
            <a:r>
              <a:rPr lang="en-US" sz="4500" dirty="0">
                <a:solidFill>
                  <a:srgbClr val="3D367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Student CSL Experiences</a:t>
            </a:r>
          </a:p>
        </p:txBody>
      </p:sp>
      <p:sp>
        <p:nvSpPr>
          <p:cNvPr id="111" name="Shape 111"/>
          <p:cNvSpPr/>
          <p:nvPr/>
        </p:nvSpPr>
        <p:spPr>
          <a:xfrm>
            <a:off x="8564923" y="2351463"/>
            <a:ext cx="1165082" cy="95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68485" tIns="34233" rIns="68485" bIns="34233" anchor="ctr" anchorCtr="0">
            <a:noAutofit/>
          </a:bodyPr>
          <a:lstStyle/>
          <a:p>
            <a:pPr algn="ctr"/>
            <a:endParaRPr sz="3225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" name="Shape 112"/>
          <p:cNvSpPr txBox="1"/>
          <p:nvPr/>
        </p:nvSpPr>
        <p:spPr>
          <a:xfrm>
            <a:off x="6342858" y="1260601"/>
            <a:ext cx="5609212" cy="709850"/>
          </a:xfrm>
          <a:prstGeom prst="rect">
            <a:avLst/>
          </a:prstGeom>
          <a:noFill/>
          <a:ln>
            <a:noFill/>
          </a:ln>
        </p:spPr>
        <p:txBody>
          <a:bodyPr lIns="163085" tIns="81533" rIns="163085" bIns="81533" anchor="t" anchorCtr="0">
            <a:noAutofit/>
          </a:bodyPr>
          <a:lstStyle/>
          <a:p>
            <a:pPr algn="ctr">
              <a:lnSpc>
                <a:spcPct val="120000"/>
              </a:lnSpc>
              <a:buClr>
                <a:schemeClr val="dk2"/>
              </a:buClr>
              <a:buSzPct val="25000"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Faculty &amp; Courses</a:t>
            </a:r>
          </a:p>
        </p:txBody>
      </p:sp>
      <p:sp>
        <p:nvSpPr>
          <p:cNvPr id="11" name="Shape 108"/>
          <p:cNvSpPr txBox="1"/>
          <p:nvPr/>
        </p:nvSpPr>
        <p:spPr>
          <a:xfrm>
            <a:off x="11308842" y="3914971"/>
            <a:ext cx="6655307" cy="4996455"/>
          </a:xfrm>
          <a:prstGeom prst="rect">
            <a:avLst/>
          </a:prstGeom>
          <a:noFill/>
          <a:ln>
            <a:noFill/>
          </a:ln>
        </p:spPr>
        <p:txBody>
          <a:bodyPr lIns="182864" tIns="91432" rIns="182864" bIns="91432" anchor="ctr" anchorCtr="0">
            <a:noAutofit/>
          </a:bodyPr>
          <a:lstStyle/>
          <a:p>
            <a:pPr marL="457139" indent="-428568">
              <a:lnSpc>
                <a:spcPct val="130000"/>
              </a:lnSpc>
              <a:buClr>
                <a:schemeClr val="dk2"/>
              </a:buClr>
              <a:buSzPct val="100000"/>
              <a:buFont typeface="Courier New" panose="02070309020205020404" pitchFamily="49" charset="0"/>
              <a:buChar char="o"/>
            </a:pPr>
            <a:endParaRPr lang="en-US" sz="2700" dirty="0">
              <a:latin typeface="Open Sans"/>
              <a:ea typeface="Open Sans"/>
              <a:cs typeface="Open Sans"/>
              <a:sym typeface="Open Sans"/>
            </a:endParaRPr>
          </a:p>
          <a:p>
            <a:pPr marL="28571">
              <a:lnSpc>
                <a:spcPct val="130000"/>
              </a:lnSpc>
              <a:buClr>
                <a:schemeClr val="dk2"/>
              </a:buClr>
              <a:buSzPct val="100000"/>
            </a:pPr>
            <a:r>
              <a:rPr lang="en-US" sz="4000" b="1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Service-Learning Impacts</a:t>
            </a:r>
          </a:p>
          <a:p>
            <a:pPr marL="28571">
              <a:lnSpc>
                <a:spcPct val="130000"/>
              </a:lnSpc>
              <a:buClr>
                <a:schemeClr val="dk2"/>
              </a:buClr>
              <a:buSzPct val="100000"/>
            </a:pPr>
            <a:endParaRPr lang="en-US" sz="750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1272613" lvl="1" indent="-428568">
              <a:lnSpc>
                <a:spcPct val="130000"/>
              </a:lnSpc>
              <a:buClr>
                <a:schemeClr val="dk2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3500" dirty="0" smtClean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Academic Learning </a:t>
            </a:r>
            <a:r>
              <a:rPr lang="en-US" sz="35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Outcomes</a:t>
            </a:r>
          </a:p>
          <a:p>
            <a:pPr marL="1272613" lvl="1" indent="-428568">
              <a:lnSpc>
                <a:spcPct val="130000"/>
              </a:lnSpc>
              <a:buClr>
                <a:schemeClr val="dk2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35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Personal Outcomes</a:t>
            </a:r>
          </a:p>
          <a:p>
            <a:pPr marL="1272613" lvl="1" indent="-428568">
              <a:lnSpc>
                <a:spcPct val="130000"/>
              </a:lnSpc>
              <a:buClr>
                <a:schemeClr val="dk2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35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Social </a:t>
            </a:r>
            <a:r>
              <a:rPr lang="en-US" sz="3500" dirty="0" smtClean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Outcomes</a:t>
            </a:r>
          </a:p>
          <a:p>
            <a:pPr marL="1272613" lvl="1" indent="-428568">
              <a:lnSpc>
                <a:spcPct val="130000"/>
              </a:lnSpc>
              <a:buClr>
                <a:schemeClr val="dk2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3500" dirty="0" smtClean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Career </a:t>
            </a:r>
            <a:r>
              <a:rPr lang="en-US" sz="35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Development</a:t>
            </a:r>
          </a:p>
          <a:p>
            <a:pPr>
              <a:lnSpc>
                <a:spcPct val="130000"/>
              </a:lnSpc>
              <a:buClr>
                <a:schemeClr val="accent6"/>
              </a:buClr>
            </a:pPr>
            <a:endParaRPr sz="2250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735" y="8056817"/>
            <a:ext cx="2989958" cy="27887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848" y="2017749"/>
            <a:ext cx="2884806" cy="26653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3392" y="4244251"/>
            <a:ext cx="3016408" cy="27754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1767" y="10291198"/>
            <a:ext cx="2909098" cy="27503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9321" t="4456" r="7288" b="5581"/>
          <a:stretch/>
        </p:blipFill>
        <p:spPr>
          <a:xfrm>
            <a:off x="637729" y="3979974"/>
            <a:ext cx="2877033" cy="28601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0973" y="5126394"/>
            <a:ext cx="4752829" cy="47528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169" y="8734740"/>
            <a:ext cx="3051160" cy="27887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0" name="Straight Connector 19"/>
          <p:cNvCxnSpPr/>
          <p:nvPr/>
        </p:nvCxnSpPr>
        <p:spPr>
          <a:xfrm>
            <a:off x="3313039" y="6219451"/>
            <a:ext cx="278164" cy="11208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718262" y="6135929"/>
            <a:ext cx="191571" cy="13956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2" idx="0"/>
            <a:endCxn id="4" idx="4"/>
          </p:cNvCxnSpPr>
          <p:nvPr/>
        </p:nvCxnSpPr>
        <p:spPr>
          <a:xfrm flipV="1">
            <a:off x="5617388" y="4683109"/>
            <a:ext cx="6863" cy="44328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718262" y="8558054"/>
            <a:ext cx="484642" cy="353372"/>
          </a:xfrm>
          <a:prstGeom prst="line">
            <a:avLst/>
          </a:prstGeom>
          <a:ln w="762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529682" y="9879223"/>
            <a:ext cx="31001" cy="411975"/>
          </a:xfrm>
          <a:prstGeom prst="line">
            <a:avLst/>
          </a:prstGeom>
          <a:ln w="762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433609" y="9068381"/>
            <a:ext cx="254720" cy="1985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48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5000"/>
                    </a14:imgEffect>
                    <a14:imgEffect>
                      <a14:colorTemperature colorTemp="6200"/>
                    </a14:imgEffect>
                    <a14:imgEffect>
                      <a14:saturation sat="99000"/>
                    </a14:imgEffect>
                    <a14:imgEffect>
                      <a14:brightnessContrast bright="-51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6393"/>
            <a:ext cx="18288000" cy="1014801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</p:pic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6357600" y="184404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 defTabSz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(Pew Social Trends, 2012; U.S. Census, 2012)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551" r="-1500" b="31906"/>
          <a:stretch/>
        </p:blipFill>
        <p:spPr>
          <a:xfrm>
            <a:off x="1066800" y="304800"/>
            <a:ext cx="7772400" cy="2951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65772" y="1257352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6000" b="1" dirty="0">
                <a:solidFill>
                  <a:srgbClr val="7030A0"/>
                </a:solidFill>
                <a:latin typeface="Calibri"/>
              </a:rPr>
              <a:t>Workshop </a:t>
            </a:r>
            <a:r>
              <a:rPr lang="en-US" sz="6000" b="1" dirty="0" smtClean="0">
                <a:solidFill>
                  <a:srgbClr val="7030A0"/>
                </a:solidFill>
                <a:latin typeface="Calibri"/>
              </a:rPr>
              <a:t>overview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7477" y="4769935"/>
            <a:ext cx="15896590" cy="6324808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571500" indent="-571500" defTabSz="18288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&amp; introductions</a:t>
            </a:r>
          </a:p>
          <a:p>
            <a:pPr marL="571500" indent="-571500" defTabSz="18288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ICCE &amp; CHSS Teaching Academy: Overview</a:t>
            </a:r>
          </a:p>
          <a:p>
            <a:pPr marL="571500" indent="-571500" defTabSz="18288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 &amp; SJ:  Sample definitions, outcomes, best practices</a:t>
            </a:r>
          </a:p>
          <a:p>
            <a:pPr marL="571500" indent="-571500" defTabSz="18288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Developing/designating service-learning </a:t>
            </a:r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courses </a:t>
            </a:r>
            <a:endParaRPr lang="en-US" sz="45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defTabSz="18288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SJ-infused syllabi for SL course</a:t>
            </a:r>
          </a:p>
          <a:p>
            <a:pPr marL="571500" indent="-571500" defTabSz="18288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</a:t>
            </a:r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Q &amp; A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13320" y="2273015"/>
            <a:ext cx="94335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Facilitators: </a:t>
            </a:r>
          </a:p>
          <a:p>
            <a:r>
              <a:rPr lang="en-US" sz="2800" dirty="0" smtClean="0">
                <a:solidFill>
                  <a:srgbClr val="7030A0"/>
                </a:solidFill>
              </a:rPr>
              <a:t>Nina Roberts, Director, ICCE; Professor, RPT</a:t>
            </a:r>
          </a:p>
          <a:p>
            <a:r>
              <a:rPr lang="en-US" sz="2800" dirty="0" smtClean="0">
                <a:solidFill>
                  <a:srgbClr val="7030A0"/>
                </a:solidFill>
              </a:rPr>
              <a:t>Maria J. Veri, Faculty Director, CHSS TA; Associate Professor, KIN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48937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83859" y="518935"/>
            <a:ext cx="1294503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CSL STUDENT LEARNING OUTCOMES (SLO’s)</a:t>
            </a:r>
            <a:endParaRPr lang="en-US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1671" y="1519366"/>
            <a:ext cx="16746069" cy="10786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038">
              <a:lnSpc>
                <a:spcPct val="107000"/>
              </a:lnSpc>
            </a:pPr>
            <a:r>
              <a:rPr lang="en-US" sz="3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Upon completion of a CSL designated course, students will be able to:</a:t>
            </a:r>
            <a:br>
              <a:rPr lang="en-US" sz="3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55713" marR="0" indent="-968375">
              <a:spcBef>
                <a:spcPts val="2400"/>
              </a:spcBef>
              <a:spcAft>
                <a:spcPts val="0"/>
              </a:spcAft>
              <a:tabLst>
                <a:tab pos="171450" algn="l"/>
              </a:tabLs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Analyze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knowledge gained from their own academic study/field/discipline making </a:t>
            </a:r>
            <a:r>
              <a:rPr lang="en-US" sz="3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relevant connections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community engagement and understand their civic responsibility based on experiential learning.</a:t>
            </a:r>
          </a:p>
          <a:p>
            <a:pPr marL="1255713" marR="0" indent="-968375">
              <a:spcBef>
                <a:spcPts val="2400"/>
              </a:spcBef>
              <a:spcAft>
                <a:spcPts val="0"/>
              </a:spcAft>
              <a:tabLst>
                <a:tab pos="171450" algn="l"/>
              </a:tabLs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Articulate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critique the impact of their work in the community including discipline related reflection on </a:t>
            </a:r>
            <a:r>
              <a:rPr lang="en-US" sz="3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their own attitudes and beliefs are different from those of other cultures and </a:t>
            </a:r>
            <a:r>
              <a:rPr lang="en-US" sz="3800" b="1" dirty="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communities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(e.g., exhibits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curiosity about what can be learned from diversity of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communities and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cultures).</a:t>
            </a:r>
          </a:p>
          <a:p>
            <a:pPr marL="1255713" marR="0" indent="-968375">
              <a:spcBef>
                <a:spcPts val="2400"/>
              </a:spcBef>
              <a:spcAft>
                <a:spcPts val="0"/>
              </a:spcAft>
              <a:tabLst>
                <a:tab pos="171450" algn="l"/>
              </a:tabLs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Identify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evaluate methods and best practices of community engagement of the related course discipline.</a:t>
            </a:r>
          </a:p>
          <a:p>
            <a:pPr marL="1255713" marR="0" indent="-968375">
              <a:spcBef>
                <a:spcPts val="2400"/>
              </a:spcBef>
              <a:spcAft>
                <a:spcPts val="0"/>
              </a:spcAft>
              <a:tabLst>
                <a:tab pos="171450" algn="l"/>
              </a:tabLs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Improve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 ability to link academic knowledge with community wisdom and expertise to </a:t>
            </a:r>
            <a:r>
              <a:rPr lang="en-US" sz="3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apply what they have learned about a real-world issue in a socially responsible way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1255713" marR="0" indent="-968375">
              <a:spcBef>
                <a:spcPts val="2400"/>
              </a:spcBef>
              <a:spcAft>
                <a:spcPts val="0"/>
              </a:spcAft>
              <a:tabLst>
                <a:tab pos="171450" algn="l"/>
              </a:tabLs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Understand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effect of civic and/or community service learning on their interpersonal development, the </a:t>
            </a:r>
            <a:r>
              <a:rPr lang="en-US" sz="3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ability to work well with others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leadership development, and communication skills.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s://i.forbesimg.com/media/lists/colleges/san-francisco-state-university_416x4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t="3633" r="14276" b="9090"/>
          <a:stretch/>
        </p:blipFill>
        <p:spPr bwMode="auto">
          <a:xfrm>
            <a:off x="16028894" y="407893"/>
            <a:ext cx="1565599" cy="1976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79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2826"/>
            <a:ext cx="18288000" cy="6576546"/>
          </a:xfrm>
          <a:prstGeom prst="rect">
            <a:avLst/>
          </a:prstGeom>
        </p:spPr>
      </p:pic>
      <p:sp>
        <p:nvSpPr>
          <p:cNvPr id="4" name="Text Placeholder 3"/>
          <p:cNvSpPr txBox="1">
            <a:spLocks/>
          </p:cNvSpPr>
          <p:nvPr/>
        </p:nvSpPr>
        <p:spPr>
          <a:xfrm>
            <a:off x="0" y="-21676"/>
            <a:ext cx="18288000" cy="1792110"/>
          </a:xfrm>
          <a:prstGeom prst="rect">
            <a:avLst/>
          </a:prstGeom>
          <a:solidFill>
            <a:srgbClr val="0D0659"/>
          </a:solidFill>
          <a:effectLst/>
        </p:spPr>
        <p:txBody>
          <a:bodyPr vert="horz" lIns="68571" tIns="34286" rIns="68571" bIns="34286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35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buClrTx/>
              <a:defRPr/>
            </a:pPr>
            <a:r>
              <a:rPr lang="en-US" sz="1500" dirty="0">
                <a:solidFill>
                  <a:srgbClr val="FFFFFF"/>
                </a:solidFill>
                <a:latin typeface="Frutiger LT Std 55 Roman" panose="020B0602020204020204" pitchFamily="34" charset="0"/>
                <a:cs typeface="Calibri" panose="020F0502020204030204" pitchFamily="34" charset="0"/>
                <a:sym typeface="Arial"/>
              </a:rPr>
              <a:t> </a:t>
            </a:r>
            <a:endParaRPr lang="en-US" sz="2100" b="1" dirty="0">
              <a:solidFill>
                <a:srgbClr val="FFFF00"/>
              </a:solidFill>
              <a:latin typeface="Frutiger LT Std 55 Roman" panose="020B0602020204020204" pitchFamily="34" charset="0"/>
              <a:cs typeface="Calibri" panose="020F0502020204030204" pitchFamily="34" charset="0"/>
              <a:sym typeface="Arial"/>
            </a:endParaRPr>
          </a:p>
          <a:p>
            <a:pPr lvl="1" algn="ctr">
              <a:buClrTx/>
            </a:pPr>
            <a:r>
              <a:rPr lang="en-US" sz="4724" b="1" dirty="0" smtClean="0">
                <a:solidFill>
                  <a:srgbClr val="E8BF6A"/>
                </a:solidFill>
                <a:latin typeface="Frutiger LT Std 95 UltraBlack" panose="020B0904040504030204" pitchFamily="34" charset="0"/>
                <a:cs typeface="Calibri" panose="020F0502020204030204" pitchFamily="34" charset="0"/>
                <a:sym typeface="Arial"/>
              </a:rPr>
              <a:t>SF </a:t>
            </a:r>
            <a:r>
              <a:rPr lang="en-US" sz="4724" b="1" dirty="0">
                <a:solidFill>
                  <a:srgbClr val="E8BF6A"/>
                </a:solidFill>
                <a:latin typeface="Frutiger LT Std 95 UltraBlack" panose="020B0904040504030204" pitchFamily="34" charset="0"/>
                <a:cs typeface="Calibri" panose="020F0502020204030204" pitchFamily="34" charset="0"/>
                <a:sym typeface="Arial"/>
              </a:rPr>
              <a:t>State </a:t>
            </a:r>
            <a:r>
              <a:rPr lang="en-US" sz="4724" b="1" dirty="0" smtClean="0">
                <a:solidFill>
                  <a:srgbClr val="E8BF6A"/>
                </a:solidFill>
                <a:latin typeface="Frutiger LT Std 95 UltraBlack" panose="020B0904040504030204" pitchFamily="34" charset="0"/>
                <a:cs typeface="Calibri" panose="020F0502020204030204" pitchFamily="34" charset="0"/>
                <a:sym typeface="Arial"/>
              </a:rPr>
              <a:t>ULink </a:t>
            </a:r>
            <a:r>
              <a:rPr lang="en-US" sz="3500" b="1" dirty="0" smtClean="0">
                <a:solidFill>
                  <a:srgbClr val="E8BF6A"/>
                </a:solidFill>
                <a:latin typeface="Frutiger LT Std 95 UltraBlack" panose="020B09040405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lang="en-US" sz="3500" b="1" dirty="0" err="1" smtClean="0">
                <a:solidFill>
                  <a:srgbClr val="E8BF6A"/>
                </a:solidFill>
                <a:latin typeface="Frutiger LT Std 95 UltraBlack" panose="020B0904040504030204" pitchFamily="34" charset="0"/>
                <a:cs typeface="Calibri" panose="020F0502020204030204" pitchFamily="34" charset="0"/>
                <a:sym typeface="Arial"/>
              </a:rPr>
              <a:t>Fundly</a:t>
            </a:r>
            <a:r>
              <a:rPr lang="en-US" sz="3500" b="1" dirty="0" smtClean="0">
                <a:solidFill>
                  <a:srgbClr val="E8BF6A"/>
                </a:solidFill>
                <a:latin typeface="Frutiger LT Std 95 UltraBlack" panose="020B0904040504030204" pitchFamily="34" charset="0"/>
                <a:cs typeface="Calibri" panose="020F0502020204030204" pitchFamily="34" charset="0"/>
                <a:sym typeface="Arial"/>
              </a:rPr>
              <a:t>/</a:t>
            </a:r>
            <a:r>
              <a:rPr lang="en-US" sz="3500" b="1" dirty="0" err="1" smtClean="0">
                <a:solidFill>
                  <a:srgbClr val="E8BF6A"/>
                </a:solidFill>
                <a:latin typeface="Frutiger LT Std 95 UltraBlack" panose="020B0904040504030204" pitchFamily="34" charset="0"/>
                <a:cs typeface="Calibri" panose="020F0502020204030204" pitchFamily="34" charset="0"/>
                <a:sym typeface="Arial"/>
              </a:rPr>
              <a:t>eduConnect</a:t>
            </a:r>
            <a:r>
              <a:rPr lang="en-US" sz="3500" b="1" dirty="0" smtClean="0">
                <a:solidFill>
                  <a:srgbClr val="E8BF6A"/>
                </a:solidFill>
                <a:latin typeface="Frutiger LT Std 95 UltraBlack" panose="020B0904040504030204" pitchFamily="34" charset="0"/>
                <a:cs typeface="Calibri" panose="020F0502020204030204" pitchFamily="34" charset="0"/>
                <a:sym typeface="Arial"/>
              </a:rPr>
              <a:t>)</a:t>
            </a:r>
            <a:endParaRPr lang="en-US" sz="3500" b="1" dirty="0">
              <a:solidFill>
                <a:srgbClr val="E8BF6A"/>
              </a:solidFill>
              <a:latin typeface="Frutiger LT Std 95 UltraBlack" panose="020B0904040504030204" pitchFamily="34" charset="0"/>
              <a:cs typeface="Calibri" panose="020F0502020204030204" pitchFamily="34" charset="0"/>
              <a:sym typeface="Arial"/>
            </a:endParaRPr>
          </a:p>
          <a:p>
            <a:pPr lvl="1" algn="ctr">
              <a:buClrTx/>
              <a:defRPr/>
            </a:pPr>
            <a:r>
              <a:rPr lang="en-US" sz="3500" b="1" dirty="0">
                <a:solidFill>
                  <a:srgbClr val="FFFFFF"/>
                </a:solidFill>
                <a:latin typeface="Frutiger LT Std 95 UltraBlack" panose="020B0904040504030204" pitchFamily="34" charset="0"/>
                <a:cs typeface="Calibri" panose="020F0502020204030204" pitchFamily="34" charset="0"/>
                <a:sym typeface="Arial"/>
                <a:hlinkClick r:id="rId3"/>
              </a:rPr>
              <a:t>https://www.sfstateulink.org   </a:t>
            </a:r>
            <a:endParaRPr lang="en-US" sz="3500" dirty="0">
              <a:solidFill>
                <a:srgbClr val="FFFFFF"/>
              </a:solidFill>
              <a:latin typeface="Frutiger LT Std 95 UltraBlack" panose="020B0904040504030204" pitchFamily="34" charset="0"/>
              <a:cs typeface="Calibri" panose="020F0502020204030204" pitchFamily="34" charset="0"/>
              <a:sym typeface="Arial"/>
            </a:endParaRPr>
          </a:p>
          <a:p>
            <a:pPr lvl="2" algn="just">
              <a:buClrTx/>
              <a:defRPr/>
            </a:pPr>
            <a:endParaRPr lang="en-US" sz="2700" dirty="0">
              <a:solidFill>
                <a:srgbClr val="FFFFFF"/>
              </a:solidFill>
              <a:latin typeface="Frutiger LT Std 55 Roman" panose="020B0602020204020204" pitchFamily="34" charset="0"/>
              <a:cs typeface="Calibri" panose="020F0502020204030204" pitchFamily="34" charset="0"/>
              <a:sym typeface="Arial"/>
            </a:endParaRPr>
          </a:p>
          <a:p>
            <a:pPr lvl="6" algn="just">
              <a:buClrTx/>
              <a:defRPr/>
            </a:pPr>
            <a:endParaRPr lang="en-US" sz="2100" b="1" dirty="0">
              <a:solidFill>
                <a:srgbClr val="FFFFFF"/>
              </a:solidFill>
              <a:latin typeface="Frutiger LT Std 55 Roman" panose="020B0602020204020204" pitchFamily="34" charset="0"/>
              <a:cs typeface="Calibri" panose="020F0502020204030204" pitchFamily="34" charset="0"/>
              <a:sym typeface="Arial"/>
            </a:endParaRPr>
          </a:p>
          <a:p>
            <a:pPr lvl="6" algn="just">
              <a:buClrTx/>
              <a:defRPr/>
            </a:pPr>
            <a:endParaRPr lang="en-US" sz="1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" y="1629890"/>
            <a:ext cx="18287999" cy="5583710"/>
          </a:xfrm>
          <a:prstGeom prst="rect">
            <a:avLst/>
          </a:prstGeom>
          <a:solidFill>
            <a:srgbClr val="0D0659">
              <a:alpha val="65098"/>
            </a:srgbClr>
          </a:solidFill>
          <a:effectLst/>
        </p:spPr>
        <p:txBody>
          <a:bodyPr vert="horz" lIns="68571" tIns="34286" rIns="68571" bIns="34286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35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ClrTx/>
              <a:defRPr/>
            </a:pPr>
            <a:r>
              <a:rPr lang="en-US" sz="1500" dirty="0">
                <a:solidFill>
                  <a:srgbClr val="FFFFFF"/>
                </a:solidFill>
                <a:latin typeface="Frutiger LT Std 55 Roman" panose="020B0602020204020204" pitchFamily="34" charset="0"/>
                <a:cs typeface="Calibri" panose="020F0502020204030204" pitchFamily="34" charset="0"/>
                <a:sym typeface="Arial"/>
              </a:rPr>
              <a:t> </a:t>
            </a:r>
            <a:endParaRPr lang="en-US" sz="3000" dirty="0">
              <a:solidFill>
                <a:srgbClr val="E8BF6A"/>
              </a:solidFill>
              <a:latin typeface="Frutiger LT Std 95 UltraBlack" panose="020B0904040504030204" pitchFamily="34" charset="0"/>
              <a:cs typeface="Calibri" panose="020F0502020204030204" pitchFamily="34" charset="0"/>
              <a:sym typeface="Arial"/>
            </a:endParaRPr>
          </a:p>
          <a:p>
            <a:pPr algn="ctr">
              <a:buClr>
                <a:srgbClr val="EDC100">
                  <a:lumMod val="75000"/>
                </a:srgbClr>
              </a:buClr>
              <a:defRPr/>
            </a:pPr>
            <a:r>
              <a:rPr lang="en-US" sz="3500" i="1" dirty="0">
                <a:solidFill>
                  <a:srgbClr val="EDC100">
                    <a:lumMod val="60000"/>
                    <a:lumOff val="40000"/>
                  </a:srgbClr>
                </a:solidFill>
                <a:latin typeface="Verdana" panose="020B0604030504040204" pitchFamily="34" charset="0"/>
                <a:sym typeface="Arial"/>
              </a:rPr>
              <a:t>ULink is SF State's official community engagement online </a:t>
            </a:r>
            <a:r>
              <a:rPr lang="en-US" sz="3500" i="1" dirty="0" smtClean="0">
                <a:solidFill>
                  <a:srgbClr val="EDC100">
                    <a:lumMod val="60000"/>
                    <a:lumOff val="40000"/>
                  </a:srgbClr>
                </a:solidFill>
                <a:latin typeface="Verdana" panose="020B0604030504040204" pitchFamily="34" charset="0"/>
                <a:sym typeface="Arial"/>
              </a:rPr>
              <a:t>portal </a:t>
            </a:r>
            <a:endParaRPr lang="en-US" sz="3500" i="1" dirty="0">
              <a:solidFill>
                <a:srgbClr val="EDC100">
                  <a:lumMod val="60000"/>
                  <a:lumOff val="40000"/>
                </a:srgbClr>
              </a:solidFill>
              <a:latin typeface="Verdana" panose="020B0604030504040204" pitchFamily="34" charset="0"/>
              <a:sym typeface="Arial"/>
            </a:endParaRPr>
          </a:p>
          <a:p>
            <a:pPr marL="457200" indent="-457200" algn="ctr">
              <a:buClr>
                <a:srgbClr val="FFFFFF"/>
              </a:buClr>
              <a:buFont typeface="Wingdings" pitchFamily="2" charset="2"/>
              <a:buChar char="ü"/>
              <a:defRPr/>
            </a:pPr>
            <a:endParaRPr lang="en-US" sz="3200" i="1" dirty="0">
              <a:solidFill>
                <a:srgbClr val="EDC100">
                  <a:lumMod val="50000"/>
                </a:srgbClr>
              </a:solidFill>
              <a:latin typeface="Verdana" panose="020B0604030504040204" pitchFamily="34" charset="0"/>
              <a:sym typeface="Arial"/>
            </a:endParaRPr>
          </a:p>
          <a:p>
            <a:pPr marL="914400" lvl="1" indent="-508000">
              <a:lnSpc>
                <a:spcPct val="100000"/>
              </a:lnSpc>
              <a:buClr>
                <a:srgbClr val="FFFFFF"/>
              </a:buClr>
              <a:buFont typeface="Wingdings" pitchFamily="2" charset="2"/>
              <a:buChar char="ü"/>
              <a:defRPr/>
            </a:pPr>
            <a:r>
              <a:rPr lang="en-US" sz="3100" dirty="0" smtClean="0">
                <a:solidFill>
                  <a:srgbClr val="FFFFFF"/>
                </a:solidFill>
                <a:latin typeface="Arial"/>
                <a:cs typeface="Calibri" panose="020F0502020204030204" pitchFamily="34" charset="0"/>
                <a:sym typeface="Arial"/>
              </a:rPr>
              <a:t>Promote &amp; </a:t>
            </a:r>
            <a:r>
              <a:rPr lang="en-US" sz="3100" dirty="0">
                <a:solidFill>
                  <a:srgbClr val="FFFFFF"/>
                </a:solidFill>
                <a:latin typeface="Arial"/>
                <a:cs typeface="Calibri" panose="020F0502020204030204" pitchFamily="34" charset="0"/>
                <a:sym typeface="Arial"/>
              </a:rPr>
              <a:t>coordinate service learning projects/sites, co-curricular </a:t>
            </a:r>
            <a:r>
              <a:rPr lang="en-US" sz="3100" dirty="0" smtClean="0">
                <a:solidFill>
                  <a:srgbClr val="FFFFFF"/>
                </a:solidFill>
                <a:latin typeface="Arial"/>
                <a:cs typeface="Calibri" panose="020F0502020204030204" pitchFamily="34" charset="0"/>
                <a:sym typeface="Arial"/>
              </a:rPr>
              <a:t>service &amp; academic internships</a:t>
            </a:r>
            <a:endParaRPr lang="en-US" sz="3100" dirty="0">
              <a:solidFill>
                <a:srgbClr val="FFFFFF"/>
              </a:solidFill>
              <a:latin typeface="Arial"/>
              <a:cs typeface="Calibri" panose="020F0502020204030204" pitchFamily="34" charset="0"/>
              <a:sym typeface="Arial"/>
            </a:endParaRPr>
          </a:p>
          <a:p>
            <a:pPr marL="914400" lvl="1" indent="-508000">
              <a:lnSpc>
                <a:spcPct val="100000"/>
              </a:lnSpc>
              <a:buClr>
                <a:srgbClr val="FFFFFF"/>
              </a:buClr>
              <a:buFont typeface="Wingdings" pitchFamily="2" charset="2"/>
              <a:buChar char="ü"/>
              <a:defRPr/>
            </a:pPr>
            <a:r>
              <a:rPr lang="en-US" sz="3100" dirty="0">
                <a:solidFill>
                  <a:srgbClr val="FFFFFF"/>
                </a:solidFill>
                <a:latin typeface="Arial"/>
                <a:cs typeface="Calibri" panose="020F0502020204030204" pitchFamily="34" charset="0"/>
                <a:sym typeface="Arial"/>
              </a:rPr>
              <a:t>Showcase community engagement opportunities, research opportunities</a:t>
            </a:r>
          </a:p>
          <a:p>
            <a:pPr marL="914400" lvl="1" indent="-508000">
              <a:lnSpc>
                <a:spcPct val="100000"/>
              </a:lnSpc>
              <a:buClr>
                <a:srgbClr val="FFFFFF"/>
              </a:buClr>
              <a:buFont typeface="Wingdings" pitchFamily="2" charset="2"/>
              <a:buChar char="ü"/>
              <a:defRPr/>
            </a:pPr>
            <a:r>
              <a:rPr lang="en-US" sz="3100" dirty="0">
                <a:solidFill>
                  <a:srgbClr val="FFFFFF"/>
                </a:solidFill>
                <a:latin typeface="Arial"/>
                <a:cs typeface="Calibri" panose="020F0502020204030204" pitchFamily="34" charset="0"/>
                <a:sym typeface="Arial"/>
              </a:rPr>
              <a:t>Track, manage &amp; approve service hours</a:t>
            </a:r>
          </a:p>
          <a:p>
            <a:pPr marL="914400" lvl="1" indent="-508000">
              <a:lnSpc>
                <a:spcPct val="100000"/>
              </a:lnSpc>
              <a:buClr>
                <a:srgbClr val="FFFFFF"/>
              </a:buClr>
              <a:buFont typeface="Wingdings" pitchFamily="2" charset="2"/>
              <a:buChar char="ü"/>
              <a:defRPr/>
            </a:pPr>
            <a:r>
              <a:rPr lang="en-US" sz="3100" dirty="0">
                <a:solidFill>
                  <a:srgbClr val="FFFFFF"/>
                </a:solidFill>
                <a:latin typeface="Arial"/>
                <a:cs typeface="Calibri" panose="020F0502020204030204" pitchFamily="34" charset="0"/>
                <a:sym typeface="Arial"/>
              </a:rPr>
              <a:t>Connect all stakeholders including faculty, students (teams) and community partners</a:t>
            </a:r>
          </a:p>
          <a:p>
            <a:pPr marL="914400" lvl="1" indent="-508000">
              <a:lnSpc>
                <a:spcPct val="100000"/>
              </a:lnSpc>
              <a:buClr>
                <a:srgbClr val="FFFFFF"/>
              </a:buClr>
              <a:buFont typeface="Wingdings" pitchFamily="2" charset="2"/>
              <a:buChar char="ü"/>
              <a:defRPr/>
            </a:pPr>
            <a:r>
              <a:rPr lang="en-US" sz="3100" dirty="0">
                <a:solidFill>
                  <a:srgbClr val="FFFFFF"/>
                </a:solidFill>
                <a:latin typeface="Arial"/>
                <a:cs typeface="Calibri" panose="020F0502020204030204" pitchFamily="34" charset="0"/>
                <a:sym typeface="Arial"/>
              </a:rPr>
              <a:t>Collect and store various required forms and documents </a:t>
            </a:r>
          </a:p>
          <a:p>
            <a:pPr marL="914400" lvl="1" indent="-508000">
              <a:lnSpc>
                <a:spcPct val="100000"/>
              </a:lnSpc>
              <a:buClr>
                <a:srgbClr val="FFFFFF"/>
              </a:buClr>
              <a:buFont typeface="Wingdings" pitchFamily="2" charset="2"/>
              <a:buChar char="ü"/>
              <a:defRPr/>
            </a:pPr>
            <a:r>
              <a:rPr lang="en-US" sz="3100" dirty="0">
                <a:solidFill>
                  <a:srgbClr val="FFFFFF"/>
                </a:solidFill>
                <a:latin typeface="Arial"/>
                <a:cs typeface="Calibri" panose="020F0502020204030204" pitchFamily="34" charset="0"/>
                <a:sym typeface="Arial"/>
              </a:rPr>
              <a:t>Risk Management: CSU EO 1064 compliant</a:t>
            </a:r>
          </a:p>
          <a:p>
            <a:pPr lvl="3" algn="just">
              <a:buClrTx/>
              <a:defRPr/>
            </a:pPr>
            <a:endParaRPr lang="en-US" sz="1500" dirty="0">
              <a:solidFill>
                <a:srgbClr val="E8BF6A"/>
              </a:solidFill>
              <a:latin typeface="Frutiger LT Std 95 UltraBlack" panose="020B0904040504030204" pitchFamily="34" charset="0"/>
              <a:cs typeface="Calibri" panose="020F0502020204030204" pitchFamily="34" charset="0"/>
              <a:sym typeface="Arial"/>
            </a:endParaRPr>
          </a:p>
          <a:p>
            <a:pPr lvl="3">
              <a:buClrTx/>
              <a:defRPr/>
            </a:pPr>
            <a:endParaRPr lang="en-US" sz="2700" dirty="0">
              <a:solidFill>
                <a:srgbClr val="FFFFFF"/>
              </a:solidFill>
              <a:latin typeface="Frutiger LT Std 55 Roman" panose="020B060202020402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099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4958" y="580532"/>
            <a:ext cx="12315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CSL Designation: OVERVIEW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400" y="3243377"/>
            <a:ext cx="8128000" cy="593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43377"/>
            <a:ext cx="8890000" cy="593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51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8887" y="560483"/>
            <a:ext cx="1440180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Academic Senate Policy, </a:t>
            </a:r>
            <a:r>
              <a:rPr kumimoji="0" lang="en-US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S03-224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(AY 2002-2003)</a:t>
            </a:r>
            <a:b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lvl="0" indent="-571500" algn="l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CSL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courses are to be identified in the University Bulletin and in Class Schedules to help students identify CSL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courses</a:t>
            </a:r>
          </a:p>
          <a:p>
            <a:pPr marL="571500" marR="0" lvl="0" indent="-571500" algn="l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Minimum criteria for designation of courses</a:t>
            </a:r>
          </a:p>
          <a:p>
            <a:pPr marL="571500" marR="0" lvl="0" indent="-571500" algn="l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Procedures for approving designation as a service learning course</a:t>
            </a:r>
          </a:p>
          <a:p>
            <a:pPr marL="0" marR="0" lvl="0" indent="0" algn="l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59060" y="6137386"/>
            <a:ext cx="13059578" cy="5866278"/>
            <a:chOff x="3367267" y="4914405"/>
            <a:chExt cx="12795686" cy="50193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7267" y="4914405"/>
              <a:ext cx="12795686" cy="501930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6693040" y="7955227"/>
              <a:ext cx="3282233" cy="84707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087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100046" y="5383333"/>
            <a:ext cx="231289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SAMPLE: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39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5631" y="1663544"/>
            <a:ext cx="14691373" cy="6017032"/>
          </a:xfrm>
          <a:prstGeom prst="rect">
            <a:avLst/>
          </a:prstGeom>
          <a:solidFill>
            <a:schemeClr val="bg1">
              <a:alpha val="88000"/>
            </a:schemeClr>
          </a:solidFill>
          <a:ln w="3175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500" dirty="0" smtClean="0"/>
              <a:t>Standard </a:t>
            </a:r>
            <a:r>
              <a:rPr lang="en-US" sz="3500" dirty="0"/>
              <a:t>language for </a:t>
            </a:r>
            <a:r>
              <a:rPr lang="en-US" sz="3500" dirty="0" smtClean="0"/>
              <a:t>a service-learning appears on the SF State bulletin for your course</a:t>
            </a:r>
            <a:endParaRPr lang="en-US" sz="3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500" dirty="0" smtClean="0"/>
              <a:t>Hours appear on </a:t>
            </a:r>
            <a:r>
              <a:rPr lang="en-US" sz="3500" dirty="0"/>
              <a:t>student transcripts to document academic service-learning and community-based </a:t>
            </a:r>
            <a:r>
              <a:rPr lang="en-US" sz="3500" dirty="0" smtClean="0"/>
              <a:t>experiences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500" dirty="0" smtClean="0"/>
              <a:t>It </a:t>
            </a:r>
            <a:r>
              <a:rPr lang="en-US" sz="3500" dirty="0"/>
              <a:t>helps </a:t>
            </a:r>
            <a:r>
              <a:rPr lang="en-US" sz="3500" dirty="0" smtClean="0"/>
              <a:t>ICCE and the university track </a:t>
            </a:r>
            <a:r>
              <a:rPr lang="en-US" sz="3500" dirty="0"/>
              <a:t>the prevalence of </a:t>
            </a:r>
            <a:r>
              <a:rPr lang="en-US" sz="3500" dirty="0" smtClean="0"/>
              <a:t>CSL </a:t>
            </a:r>
            <a:r>
              <a:rPr lang="en-US" sz="3500" dirty="0"/>
              <a:t>courses and provide specialized support to </a:t>
            </a:r>
            <a:r>
              <a:rPr lang="en-US" sz="3500" dirty="0" smtClean="0"/>
              <a:t>instructors (e.g., access </a:t>
            </a:r>
            <a:r>
              <a:rPr lang="en-US" sz="3500" dirty="0"/>
              <a:t>to service-learning assessment tools and faculty development </a:t>
            </a:r>
            <a:r>
              <a:rPr lang="en-US" sz="3500" dirty="0" smtClean="0"/>
              <a:t>opportunities)</a:t>
            </a:r>
            <a:endParaRPr lang="en-US" sz="3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500" dirty="0" smtClean="0"/>
              <a:t>Allows </a:t>
            </a:r>
            <a:r>
              <a:rPr lang="en-US" sz="3500" dirty="0"/>
              <a:t>faculty to document their time spent teaching service-learning </a:t>
            </a:r>
            <a:r>
              <a:rPr lang="en-US" sz="3500" dirty="0" smtClean="0"/>
              <a:t>courses</a:t>
            </a:r>
            <a:endParaRPr lang="en-US" sz="3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500" dirty="0" smtClean="0"/>
              <a:t>Provides an opportunity for service assignments/projects to address a community-identified need and educate students about social justice issues addressing “real world” challenges</a:t>
            </a:r>
            <a:endParaRPr lang="en-US" sz="3500" dirty="0"/>
          </a:p>
        </p:txBody>
      </p:sp>
      <p:sp>
        <p:nvSpPr>
          <p:cNvPr id="3" name="Rectangle 2"/>
          <p:cNvSpPr/>
          <p:nvPr/>
        </p:nvSpPr>
        <p:spPr>
          <a:xfrm>
            <a:off x="1161469" y="541147"/>
            <a:ext cx="1639577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5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</a:t>
            </a:r>
            <a:r>
              <a:rPr lang="en-US" sz="35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CSL </a:t>
            </a:r>
            <a:r>
              <a:rPr lang="en-US" sz="35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designation for students, faculty and university community </a:t>
            </a:r>
            <a:endParaRPr lang="en-US" sz="35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44126" r="9085" b="38879"/>
          <a:stretch/>
        </p:blipFill>
        <p:spPr bwMode="auto">
          <a:xfrm>
            <a:off x="1161469" y="8778858"/>
            <a:ext cx="15885459" cy="3627134"/>
          </a:xfrm>
          <a:prstGeom prst="rect">
            <a:avLst/>
          </a:prstGeom>
          <a:ln w="34925">
            <a:solidFill>
              <a:srgbClr val="3366FF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03709" y="11425545"/>
            <a:ext cx="8516471" cy="61345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2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040063" y="2797175"/>
          <a:ext cx="12207875" cy="812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9" name="Document" r:id="rId4" imgW="12207669" imgH="8121002" progId="Word.Document.12">
                  <p:embed/>
                </p:oleObj>
              </mc:Choice>
              <mc:Fallback>
                <p:oleObj name="Document" r:id="rId4" imgW="12207669" imgH="8121002" progId="Word.Documen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0063" y="2797175"/>
                        <a:ext cx="12207875" cy="812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01399" y="457201"/>
          <a:ext cx="17658001" cy="12887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0" name="Document" r:id="rId6" imgW="9383501" imgH="6474927" progId="Word.Document.12">
                  <p:embed/>
                </p:oleObj>
              </mc:Choice>
              <mc:Fallback>
                <p:oleObj name="Document" r:id="rId6" imgW="9383501" imgH="6474927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1399" y="457201"/>
                        <a:ext cx="17658001" cy="12887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12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0240" y="304800"/>
            <a:ext cx="16215360" cy="17851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Groups of 3-4 ~ Let’s chat about Your syllabi!</a:t>
            </a:r>
          </a:p>
          <a:p>
            <a:pPr algn="ctr"/>
            <a:r>
              <a:rPr lang="en-US" sz="35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infuse Social Justice and Service Learning consider a mock (or real) student project or assignment – how would you respond to the following:</a:t>
            </a:r>
            <a:endParaRPr lang="en-US" sz="35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0931" y="2774278"/>
            <a:ext cx="14002871" cy="8710077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500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en-US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degree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to which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service, reflection, AND social justice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are integrated into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your course curricula?  </a:t>
            </a:r>
            <a:r>
              <a:rPr lang="en-US" sz="3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(not </a:t>
            </a: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as extra credit or a side project in the </a:t>
            </a:r>
            <a:r>
              <a:rPr lang="en-US" sz="3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class!)</a:t>
            </a:r>
          </a:p>
          <a:p>
            <a:pPr marL="742950" indent="-742950">
              <a:buAutoNum type="arabicPeriod"/>
            </a:pP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r>
              <a:rPr lang="en-US" sz="3500" u="sng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Needs/Engagement: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 What is the extent to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which the service component addresses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some sort of community-identified needs and/or goals around social justice issues?</a:t>
            </a:r>
          </a:p>
          <a:p>
            <a:pPr marL="742950" indent="-742950">
              <a:buAutoNum type="arabicPeriod"/>
            </a:pP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Tx/>
              <a:buAutoNum type="arabicPeriod"/>
            </a:pPr>
            <a:r>
              <a:rPr lang="en-US" sz="3500" u="sng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Incorporating Social Justice</a:t>
            </a:r>
            <a:r>
              <a:rPr lang="en-US" sz="3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How can you incorporate social justice principles into </a:t>
            </a:r>
            <a:r>
              <a:rPr lang="en-US" sz="35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syllabus for a service-learning project or assignment?</a:t>
            </a:r>
          </a:p>
          <a:p>
            <a:pPr marL="742950" indent="-742950">
              <a:buFontTx/>
              <a:buAutoNum type="arabicPeriod"/>
            </a:pP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Tx/>
              <a:buAutoNum type="arabicPeriod"/>
            </a:pPr>
            <a:r>
              <a:rPr lang="en-US" sz="3500" u="sng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Evaluation: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How will you evaluate impact and outcome of service‐learning as an effective pedagogy? </a:t>
            </a: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(Remember, 5 SLOs have been created for CSL. Would you be willing to help pilot 1 or more in your class!?)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56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73495" y="251786"/>
            <a:ext cx="74731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Resources for Faculty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3512" y="1129840"/>
            <a:ext cx="16294413" cy="11541621"/>
          </a:xfrm>
          <a:prstGeom prst="rect">
            <a:avLst/>
          </a:prstGeom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108744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Sample CHSS and/or ICCE services include:</a:t>
            </a:r>
            <a:endParaRPr kumimoji="0" lang="en-US" sz="40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108744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108744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Develop and screen academic internship and service-learning opportunities for appropriateness, safety, and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University standards</a:t>
            </a:r>
            <a:b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108744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Promote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service-learning, academic internships, and volunteer opportunities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our CHSS community and SF State campus as a whole</a:t>
            </a:r>
          </a:p>
          <a:p>
            <a:pPr marL="0" marR="0" lvl="0" indent="0" algn="l" defTabSz="108744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108744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Deliver classroom orientation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about academic internships, service-learning,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community engagement database (ULink)</a:t>
            </a:r>
          </a:p>
          <a:p>
            <a:pPr marL="457200" marR="0" lvl="0" indent="-457200" algn="l" defTabSz="108744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108744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Faculty service-learning </a:t>
            </a:r>
            <a:r>
              <a:rPr lang="en-US" sz="37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grants</a:t>
            </a:r>
            <a:r>
              <a:rPr lang="en-US" sz="37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(including for research)</a:t>
            </a:r>
            <a:br>
              <a:rPr lang="en-US" sz="37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108744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 management process and procedures</a:t>
            </a:r>
            <a:b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3700" b="0" i="0" u="none" strike="noStrike" kern="1200" cap="none" spc="0" normalizeH="0" baseline="0" noProof="0" dirty="0" smtClean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108744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Library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 experiential education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books, journals,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other materials</a:t>
            </a:r>
          </a:p>
          <a:p>
            <a:pPr marL="457200" marR="0" lvl="0" indent="-457200" algn="l" defTabSz="108744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108744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Faculty development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r>
              <a:rPr kumimoji="0" lang="en-US" sz="3700" b="0" i="0" u="none" strike="noStrike" kern="1200" cap="none" spc="0" normalizeH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(varied topics)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3700" b="0" i="0" u="none" strike="noStrike" kern="1200" cap="none" spc="0" normalizeH="0" baseline="0" noProof="0" dirty="0" smtClean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108744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7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for Review, Tenure, &amp; Promotion process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735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/>
        </p:nvSpPr>
        <p:spPr>
          <a:xfrm>
            <a:off x="3033642" y="1323443"/>
            <a:ext cx="12846942" cy="1036226"/>
          </a:xfrm>
          <a:prstGeom prst="rect">
            <a:avLst/>
          </a:prstGeom>
          <a:noFill/>
          <a:ln>
            <a:noFill/>
          </a:ln>
        </p:spPr>
        <p:txBody>
          <a:bodyPr lIns="68560" tIns="34271" rIns="68560" bIns="34271" anchor="t" anchorCtr="0">
            <a:noAutofit/>
          </a:bodyPr>
          <a:lstStyle/>
          <a:p>
            <a:pPr algn="ctr" defTabSz="685709">
              <a:lnSpc>
                <a:spcPct val="90000"/>
              </a:lnSpc>
              <a:buClr>
                <a:srgbClr val="FFFFFF"/>
              </a:buClr>
              <a:buSzPct val="25000"/>
              <a:defRPr/>
            </a:pPr>
            <a:r>
              <a:rPr lang="en-US" sz="6599" b="1" i="1" kern="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THANK YOU &amp; GOOD LUCK! </a:t>
            </a:r>
            <a:br>
              <a:rPr lang="en-US" sz="6599" b="1" i="1" kern="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6599" b="1" i="1" kern="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en-US" sz="6599" b="1" i="1" kern="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6599" b="1" kern="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Questions | Comments?</a:t>
            </a:r>
            <a:endParaRPr lang="en-US" sz="6599" b="1" kern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150" y="6230937"/>
            <a:ext cx="4711821" cy="4457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17" y="6230937"/>
            <a:ext cx="5693743" cy="472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3"/>
          <p:cNvSpPr txBox="1">
            <a:spLocks/>
          </p:cNvSpPr>
          <p:nvPr/>
        </p:nvSpPr>
        <p:spPr>
          <a:xfrm>
            <a:off x="6915785" y="907449"/>
            <a:ext cx="10213975" cy="6424862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81547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815474" indent="0" algn="ctr" defTabSz="81547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325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1630948" indent="0" algn="ctr" defTabSz="81547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325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2446427" indent="0" algn="ctr" defTabSz="81547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325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3261899" indent="0" algn="ctr" defTabSz="81547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325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4485112" indent="-407739" algn="l" defTabSz="815474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0588" indent="-407739" algn="l" defTabSz="815474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16065" indent="-407739" algn="l" defTabSz="815474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1539" indent="-407739" algn="l" defTabSz="815474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en-US" sz="4500" dirty="0" smtClean="0">
                <a:solidFill>
                  <a:srgbClr val="3D367E"/>
                </a:solidFill>
                <a:latin typeface="Calibri"/>
              </a:rPr>
              <a:t> 			</a:t>
            </a:r>
            <a:r>
              <a:rPr lang="en-US" sz="4500" b="1" dirty="0" smtClean="0">
                <a:solidFill>
                  <a:srgbClr val="3D367E"/>
                </a:solidFill>
                <a:latin typeface="Calibri"/>
              </a:rPr>
              <a:t>	</a:t>
            </a:r>
            <a:r>
              <a:rPr lang="en-US" sz="4500" b="1" u="sng" dirty="0" smtClean="0">
                <a:solidFill>
                  <a:srgbClr val="3D367E"/>
                </a:solidFill>
                <a:latin typeface="Comic Sans MS" panose="030F0702030302020204" pitchFamily="66" charset="0"/>
              </a:rPr>
              <a:t>ICCE </a:t>
            </a:r>
            <a:r>
              <a:rPr lang="en-US" sz="4000" b="1" u="sng" dirty="0" smtClean="0">
                <a:solidFill>
                  <a:srgbClr val="3D367E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Mission</a:t>
            </a:r>
            <a:endParaRPr lang="en-US" sz="4000" b="1" u="sng" dirty="0">
              <a:solidFill>
                <a:srgbClr val="3D367E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sz="4200" i="1" dirty="0" smtClean="0">
                <a:solidFill>
                  <a:srgbClr val="3D36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200" i="1" dirty="0" smtClean="0">
                <a:solidFill>
                  <a:srgbClr val="3D36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i="1" dirty="0" smtClean="0">
                <a:solidFill>
                  <a:srgbClr val="3D36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500" i="1" dirty="0" smtClean="0">
                <a:solidFill>
                  <a:srgbClr val="3D36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4500" i="1" dirty="0">
                <a:solidFill>
                  <a:srgbClr val="3D36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SF State faculty, staff, and students with the Bay Area community through strategic partnerships that help develop civic &amp; social responsibility leading to positive </a:t>
            </a:r>
            <a:r>
              <a:rPr lang="en-US" sz="4500" i="1" dirty="0" smtClean="0">
                <a:solidFill>
                  <a:srgbClr val="3D36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in communities”</a:t>
            </a:r>
            <a:r>
              <a:rPr lang="en-US" sz="4500" dirty="0" smtClean="0">
                <a:solidFill>
                  <a:srgbClr val="3D36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500" dirty="0" smtClean="0">
                <a:solidFill>
                  <a:srgbClr val="3D367E"/>
                </a:solidFill>
                <a:latin typeface="Calibri"/>
              </a:rPr>
              <a:t>		</a:t>
            </a:r>
            <a:endParaRPr lang="en-US" sz="4500" dirty="0">
              <a:solidFill>
                <a:srgbClr val="3D367E"/>
              </a:solidFill>
              <a:latin typeface="Calibri"/>
            </a:endParaRPr>
          </a:p>
        </p:txBody>
      </p:sp>
      <p:pic>
        <p:nvPicPr>
          <p:cNvPr id="3" name="Picture Placeholder 5"/>
          <p:cNvPicPr>
            <a:picLocks noChangeAspect="1"/>
          </p:cNvPicPr>
          <p:nvPr/>
        </p:nvPicPr>
        <p:blipFill>
          <a:blip r:embed="rId3"/>
          <a:srcRect t="7256" b="7256"/>
          <a:stretch>
            <a:fillRect/>
          </a:stretch>
        </p:blipFill>
        <p:spPr>
          <a:xfrm>
            <a:off x="743777" y="626865"/>
            <a:ext cx="5276920" cy="5404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50" y="7226239"/>
            <a:ext cx="6026150" cy="5013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560" y="7332311"/>
            <a:ext cx="6543040" cy="4907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208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3"/>
          <p:cNvSpPr txBox="1">
            <a:spLocks/>
          </p:cNvSpPr>
          <p:nvPr/>
        </p:nvSpPr>
        <p:spPr>
          <a:xfrm>
            <a:off x="3502025" y="518455"/>
            <a:ext cx="11642166" cy="1371305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81547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815474" indent="0" algn="ctr" defTabSz="81547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325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1630948" indent="0" algn="ctr" defTabSz="81547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325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2446427" indent="0" algn="ctr" defTabSz="81547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325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3261899" indent="0" algn="ctr" defTabSz="81547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325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4485112" indent="-407739" algn="l" defTabSz="815474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0588" indent="-407739" algn="l" defTabSz="815474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16065" indent="-407739" algn="l" defTabSz="815474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1539" indent="-407739" algn="l" defTabSz="815474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en-US" sz="4500" dirty="0" smtClean="0">
                <a:solidFill>
                  <a:srgbClr val="3D367E"/>
                </a:solidFill>
                <a:latin typeface="Calibri"/>
              </a:rPr>
              <a:t> </a:t>
            </a:r>
            <a:r>
              <a:rPr lang="en-US" sz="4500" dirty="0">
                <a:solidFill>
                  <a:srgbClr val="3D367E"/>
                </a:solidFill>
                <a:latin typeface="Calibri"/>
              </a:rPr>
              <a:t>	</a:t>
            </a:r>
            <a:r>
              <a:rPr lang="en-US" sz="45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CHSS TEACHING ACADEMY</a:t>
            </a:r>
            <a:endParaRPr lang="en-US" sz="4000" b="1" u="sng" dirty="0">
              <a:solidFill>
                <a:srgbClr val="7030A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sz="4500" dirty="0" smtClean="0">
                <a:solidFill>
                  <a:srgbClr val="3D367E"/>
                </a:solidFill>
                <a:latin typeface="Calibri"/>
              </a:rPr>
              <a:t>		</a:t>
            </a:r>
            <a:endParaRPr lang="en-US" sz="4000" dirty="0">
              <a:solidFill>
                <a:srgbClr val="3D367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8289" y="1680437"/>
            <a:ext cx="15201902" cy="10095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u="sng" dirty="0" smtClean="0"/>
              <a:t/>
            </a:r>
            <a:br>
              <a:rPr lang="en-US" sz="5000" b="1" u="sng" dirty="0" smtClean="0"/>
            </a:br>
            <a:r>
              <a:rPr lang="en-US" sz="5000" b="1" u="sng" dirty="0" smtClean="0">
                <a:latin typeface="Comic Sans MS" panose="030F0702030302020204" pitchFamily="66" charset="0"/>
              </a:rPr>
              <a:t>Mission</a:t>
            </a:r>
            <a:r>
              <a:rPr lang="en-US" sz="5000" dirty="0" smtClean="0"/>
              <a:t/>
            </a:r>
            <a:br>
              <a:rPr lang="en-US" sz="5000" dirty="0" smtClean="0"/>
            </a:br>
            <a:r>
              <a:rPr lang="en-US" sz="5000" dirty="0" smtClean="0"/>
              <a:t>“To </a:t>
            </a:r>
            <a:r>
              <a:rPr lang="en-US" sz="5000" dirty="0"/>
              <a:t>support CHSS teachers at all ranks and levels of experience (Graduate Teaching Assistants, Instructional Aids, lecturer faculty, and tenured/tenure track faculty members), and to foster a communal culture of reflective, inclusive, and intentional teaching </a:t>
            </a:r>
            <a:r>
              <a:rPr lang="en-US" sz="5000" dirty="0" smtClean="0"/>
              <a:t>practices.”</a:t>
            </a:r>
          </a:p>
          <a:p>
            <a:endParaRPr lang="en-US" sz="5000" dirty="0" smtClean="0"/>
          </a:p>
          <a:p>
            <a:pPr algn="ctr"/>
            <a:r>
              <a:rPr lang="en-US" sz="5000" dirty="0" smtClean="0">
                <a:sym typeface="Wingdings" panose="05000000000000000000" pitchFamily="2" charset="2"/>
              </a:rPr>
              <a:t>      </a:t>
            </a:r>
            <a:br>
              <a:rPr lang="en-US" sz="5000" dirty="0" smtClean="0">
                <a:sym typeface="Wingdings" panose="05000000000000000000" pitchFamily="2" charset="2"/>
              </a:rPr>
            </a:br>
            <a:endParaRPr lang="en-US" sz="5000" dirty="0"/>
          </a:p>
          <a:p>
            <a:r>
              <a:rPr lang="en-US" sz="5000" dirty="0" smtClean="0"/>
              <a:t>These </a:t>
            </a:r>
            <a:r>
              <a:rPr lang="en-US" sz="5000" dirty="0"/>
              <a:t>practices are aimed at creating CHSS teaching that is accessible, community-engaged, and informed by social justice pedagogy</a:t>
            </a:r>
            <a:r>
              <a:rPr lang="en-US" sz="5000" dirty="0" smtClean="0"/>
              <a:t>.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58816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4320" y="1399257"/>
            <a:ext cx="14732000" cy="10449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sz="5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CHSS </a:t>
            </a:r>
            <a:r>
              <a:rPr lang="en-US" sz="5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Teaching Academy </a:t>
            </a:r>
            <a:r>
              <a:rPr lang="en-US" sz="5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Goals:</a:t>
            </a:r>
            <a:r>
              <a:rPr lang="en-US" sz="50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/>
            </a:r>
            <a:br>
              <a:rPr lang="en-US" sz="5000" dirty="0" smtClean="0">
                <a:solidFill>
                  <a:srgbClr val="006600"/>
                </a:solidFill>
                <a:latin typeface="Comic Sans MS" panose="030F0702030302020204" pitchFamily="66" charset="0"/>
              </a:rPr>
            </a:br>
            <a:endParaRPr lang="en-US" sz="500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 marL="571500" lvl="0" indent="-5715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4500" dirty="0">
                <a:solidFill>
                  <a:prstClr val="black"/>
                </a:solidFill>
              </a:rPr>
              <a:t>Cultivate faculty engagement, retention, and a sense of belonging within CHSS through teaching and learning</a:t>
            </a:r>
          </a:p>
          <a:p>
            <a:pPr marL="571500" lvl="0" indent="-5715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4500" dirty="0">
                <a:solidFill>
                  <a:prstClr val="black"/>
                </a:solidFill>
              </a:rPr>
              <a:t>Promote student engagement, retention, and a sense of belonging within CHSS through teaching and learning</a:t>
            </a:r>
          </a:p>
          <a:p>
            <a:pPr marL="571500" lvl="0" indent="-5715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4500" dirty="0">
                <a:solidFill>
                  <a:prstClr val="black"/>
                </a:solidFill>
              </a:rPr>
              <a:t>Develop a repository of resources and a sustainable structure to support inclusive and equitable teaching practices</a:t>
            </a:r>
          </a:p>
          <a:p>
            <a:pPr marL="571500" lvl="0" indent="-5715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4500" dirty="0">
                <a:solidFill>
                  <a:prstClr val="black"/>
                </a:solidFill>
              </a:rPr>
              <a:t>Develop systems by which critically engaged, inclusive excellence in teaching is deeply valued and supported by the CHSS community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320" y="749017"/>
            <a:ext cx="4429760" cy="2751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3853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2051" y="394723"/>
            <a:ext cx="15544800" cy="850028"/>
          </a:xfrm>
        </p:spPr>
        <p:txBody>
          <a:bodyPr>
            <a:noAutofit/>
          </a:bodyPr>
          <a:lstStyle/>
          <a:p>
            <a:r>
              <a:rPr lang="en-US" sz="5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for Student Leadership</a:t>
            </a:r>
            <a:endParaRPr lang="en-US" sz="5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78922" y="2696436"/>
            <a:ext cx="1165082" cy="9599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495" tIns="34250" rIns="68495" bIns="34250" rtlCol="0" anchor="ctr"/>
          <a:lstStyle/>
          <a:p>
            <a:pPr algn="ctr"/>
            <a:endParaRPr lang="en-US" sz="3225" dirty="0">
              <a:solidFill>
                <a:schemeClr val="accent2"/>
              </a:solidFill>
              <a:latin typeface="Open Sans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3380139"/>
            <a:ext cx="10226803" cy="8753489"/>
          </a:xfrm>
          <a:ln w="28575">
            <a:solidFill>
              <a:srgbClr val="3366FF"/>
            </a:solidFill>
          </a:ln>
        </p:spPr>
        <p:txBody>
          <a:bodyPr wrap="square">
            <a:spAutoFit/>
          </a:bodyPr>
          <a:lstStyle/>
          <a:p>
            <a:pPr marL="342854" indent="-342854" algn="l">
              <a:lnSpc>
                <a:spcPct val="110000"/>
              </a:lnSpc>
              <a:buFont typeface="Courier New"/>
              <a:buChar char="o"/>
            </a:pPr>
            <a:r>
              <a:rPr lang="en-US" sz="3300" b="1" dirty="0" smtClean="0">
                <a:solidFill>
                  <a:schemeClr val="tx1"/>
                </a:solidFill>
                <a:latin typeface="Open Sans"/>
                <a:cs typeface="Open Sans"/>
              </a:rPr>
              <a:t> 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Work-Study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</a:pPr>
            <a:r>
              <a:rPr lang="en-US" sz="3500" dirty="0" smtClean="0">
                <a:solidFill>
                  <a:schemeClr val="tx1"/>
                </a:solidFill>
              </a:rPr>
              <a:t>	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 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Reads &amp; America Counts</a:t>
            </a:r>
          </a:p>
          <a:p>
            <a:pPr marL="342794" indent="-342794" algn="l">
              <a:lnSpc>
                <a:spcPct val="110000"/>
              </a:lnSpc>
              <a:buFont typeface="Wingdings" charset="2"/>
              <a:buChar char="ü"/>
            </a:pPr>
            <a:endParaRPr lang="en-US" sz="2175" dirty="0">
              <a:solidFill>
                <a:schemeClr val="tx1"/>
              </a:solidFill>
            </a:endParaRPr>
          </a:p>
          <a:p>
            <a:pPr marL="342854" indent="-342854" algn="l">
              <a:lnSpc>
                <a:spcPct val="110000"/>
              </a:lnSpc>
              <a:buFont typeface="Courier New"/>
              <a:buChar char="o"/>
            </a:pPr>
            <a:r>
              <a:rPr lang="en-US" sz="4000" b="1" dirty="0" smtClean="0">
                <a:solidFill>
                  <a:schemeClr val="tx1"/>
                </a:solidFill>
                <a:latin typeface="Open Sans"/>
                <a:cs typeface="Open Sans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Internships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</a:pP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 Panetta 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Congressional Internship </a:t>
            </a:r>
          </a:p>
          <a:p>
            <a:pPr algn="l">
              <a:lnSpc>
                <a:spcPct val="110000"/>
              </a:lnSpc>
            </a:pP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JusticeCorps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Internship </a:t>
            </a:r>
          </a:p>
          <a:p>
            <a:pPr algn="l">
              <a:lnSpc>
                <a:spcPct val="110000"/>
              </a:lnSpc>
            </a:pP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 Golden 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 National 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Parks</a:t>
            </a:r>
            <a:b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*  Academic Internship Program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</a:pP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 Neighborhood 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Empowerment 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  <a:b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   Internship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94" indent="-342794" algn="l">
              <a:lnSpc>
                <a:spcPct val="110000"/>
              </a:lnSpc>
              <a:buFont typeface="Wingdings" charset="2"/>
              <a:buChar char="ü"/>
            </a:pPr>
            <a:endParaRPr lang="en-US" sz="2175" dirty="0">
              <a:solidFill>
                <a:schemeClr val="tx1"/>
              </a:solidFill>
            </a:endParaRPr>
          </a:p>
          <a:p>
            <a:pPr marL="342854" indent="-342854" algn="l">
              <a:lnSpc>
                <a:spcPct val="110000"/>
              </a:lnSpc>
              <a:buFont typeface="Courier New"/>
              <a:buChar char="o"/>
            </a:pPr>
            <a:r>
              <a:rPr lang="en-US" sz="3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Fellowships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</a:pP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Civic 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Fellows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206536" y="1409292"/>
            <a:ext cx="8743666" cy="629255"/>
          </a:xfrm>
          <a:prstGeom prst="rect">
            <a:avLst/>
          </a:prstGeom>
        </p:spPr>
        <p:txBody>
          <a:bodyPr vert="horz" lIns="163096" tIns="81548" rIns="163096" bIns="81548" rtlCol="0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Signature Programs</a:t>
            </a:r>
          </a:p>
        </p:txBody>
      </p:sp>
      <p:pic>
        <p:nvPicPr>
          <p:cNvPr id="1026" name="Picture 2" descr="https://lh5.googleusercontent.com/CNl2UctaOMNOOZmMSx3Fa_5CgpxKcIJrNP7WU_N0r4VTfHDLC1L2YUX6832L1QzTBQXc3Kmg2NBU_qS6Dm7kELSpskcpeAjZf6TbHy70YB6wvUMxUjglN4yWtNR71f4tG3km6sQkiP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1821" y="2059626"/>
            <a:ext cx="3445541" cy="15131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xEeNAcy5tDEoOFVP3i8Uk6vAJ3776ROKUIfnLJ5Hunf3L6pgDXgxhU73AV1GGi-aYKnm6FhM_tJO-5rvKL5g3DmqWjOB1biibrsuOhd0qkxYRgB3qMksdH2gVW692tOwdfMmyLemBf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983" y="3988933"/>
            <a:ext cx="2485608" cy="1961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5.googleusercontent.com/avA-WbUQVRsDu5qU1cQxeQ3GBJr00dc0Z-VzkZay97f7h_I0A-dN1coCUKjNDRM-PK0b4akHuiMEVznB4Gsi5aIpgYbEcrNp8ZHtZ5GSKfx_uImzkQg1EXaDQOSTRvVhv-Ch_g5CLW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9984" y="6411901"/>
            <a:ext cx="2130829" cy="2911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3.googleusercontent.com/LaX4_y9uKvyuELg4Iqt1_O9oVA-96kvXCytTDShGb3sIleC7a7DbrslleUYxqLwOamfcluGBCj_YYzqFqKQCzCZQgiRUrZ8Z6aWX4VyJh6jsbNwsT1pgosNtb8AwASSlxaU9ia00ka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5180" y="6713520"/>
            <a:ext cx="2710045" cy="2028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4.googleusercontent.com/50TVxLLwf34xi6lYLjNY8DTb-e0Ccs_ZEEK1o-33qbMiV2hxCoIlQDT2qjmZS4QWrvwK-7kgvorCLlASuDrz1EIH1sCFGteoOqRJ6p19kAvcrHMtqfE94BjYnbhRk8FiVvawQ5A27g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789" y="9544759"/>
            <a:ext cx="2434628" cy="22711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wp2UF4wrSitN3KnyujkjK8QvebEDW0TEq9c4mMiHZXgtWt-9hyN0KYqUDLF4GprtUK7y-RtWVPz9pXEVIlLJJxLgAz4oCYUClsaxLHr-ZBzhzPdT1-pcKF60NSrpOpKcVk9mYED8Y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517" y="8742506"/>
            <a:ext cx="2505708" cy="24926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l="27724" t="1" r="27006" b="1200"/>
          <a:stretch/>
        </p:blipFill>
        <p:spPr>
          <a:xfrm>
            <a:off x="15024591" y="3717355"/>
            <a:ext cx="1977056" cy="258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/>
        </p:nvSpPr>
        <p:spPr>
          <a:xfrm>
            <a:off x="5719180" y="681434"/>
            <a:ext cx="6849616" cy="849939"/>
          </a:xfrm>
          <a:prstGeom prst="rect">
            <a:avLst/>
          </a:prstGeom>
          <a:noFill/>
          <a:ln>
            <a:noFill/>
          </a:ln>
        </p:spPr>
        <p:txBody>
          <a:bodyPr lIns="68560" tIns="34271" rIns="68560" bIns="34271" anchor="t" anchorCtr="0">
            <a:noAutofit/>
          </a:bodyPr>
          <a:lstStyle/>
          <a:p>
            <a:pPr algn="ctr">
              <a:buClr>
                <a:schemeClr val="lt2"/>
              </a:buClr>
              <a:buSzPct val="25000"/>
            </a:pPr>
            <a:r>
              <a:rPr lang="en-US" sz="5000" b="1" dirty="0" smtClean="0">
                <a:solidFill>
                  <a:srgbClr val="7030A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Service-Learning</a:t>
            </a:r>
            <a:endParaRPr lang="en-US" sz="3500" b="1" i="1" dirty="0">
              <a:solidFill>
                <a:srgbClr val="7030A0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8275713" y="1684320"/>
            <a:ext cx="1165123" cy="960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68485" tIns="34233" rIns="68485" bIns="34233" anchor="ctr" anchorCtr="0">
            <a:noAutofit/>
          </a:bodyPr>
          <a:lstStyle/>
          <a:p>
            <a:pPr algn="ctr"/>
            <a:endParaRPr sz="3225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950" y="2281058"/>
            <a:ext cx="11247010" cy="97634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4438" y="12545204"/>
            <a:ext cx="16192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 Jacoby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(2014).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Service-Learning Essentials: Questions, Answers, and Lessons Learned.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Francisco, CA:  John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Wiley &amp; Sons.</a:t>
            </a:r>
          </a:p>
        </p:txBody>
      </p:sp>
      <p:sp>
        <p:nvSpPr>
          <p:cNvPr id="7" name="Shape 222"/>
          <p:cNvSpPr/>
          <p:nvPr/>
        </p:nvSpPr>
        <p:spPr>
          <a:xfrm>
            <a:off x="1371612" y="12276120"/>
            <a:ext cx="1165123" cy="45719"/>
          </a:xfrm>
          <a:prstGeom prst="rect">
            <a:avLst/>
          </a:prstGeom>
          <a:solidFill>
            <a:srgbClr val="3D367E"/>
          </a:solidFill>
          <a:ln>
            <a:noFill/>
          </a:ln>
        </p:spPr>
        <p:txBody>
          <a:bodyPr lIns="68485" tIns="34233" rIns="68485" bIns="34233" anchor="ctr" anchorCtr="0">
            <a:noAutofit/>
          </a:bodyPr>
          <a:lstStyle/>
          <a:p>
            <a:pPr algn="ctr"/>
            <a:endParaRPr sz="3225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26" name="Picture 2" descr="https://i.forbesimg.com/media/lists/colleges/san-francisco-state-university_416x41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t="3633" r="14276" b="9090"/>
          <a:stretch/>
        </p:blipFill>
        <p:spPr bwMode="auto">
          <a:xfrm>
            <a:off x="15874959" y="9435763"/>
            <a:ext cx="2286001" cy="28860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7" y="3401615"/>
            <a:ext cx="5475593" cy="6021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89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10063388" y="2886730"/>
            <a:ext cx="7869084" cy="1123670"/>
          </a:xfrm>
          <a:prstGeom prst="rect">
            <a:avLst/>
          </a:prstGeom>
          <a:noFill/>
          <a:ln>
            <a:noFill/>
          </a:ln>
        </p:spPr>
        <p:txBody>
          <a:bodyPr lIns="182864" tIns="0" rIns="182864" bIns="0" anchor="ctr" anchorCtr="0">
            <a:noAutofit/>
          </a:bodyPr>
          <a:lstStyle/>
          <a:p>
            <a:pPr>
              <a:buClr>
                <a:schemeClr val="dk2"/>
              </a:buClr>
              <a:buSzPct val="25000"/>
            </a:pPr>
            <a:r>
              <a:rPr lang="en-US" sz="40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Brings the classroom to life...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10063388" y="4010400"/>
            <a:ext cx="7704055" cy="6933825"/>
          </a:xfrm>
          <a:prstGeom prst="rect">
            <a:avLst/>
          </a:prstGeom>
          <a:noFill/>
          <a:ln>
            <a:noFill/>
          </a:ln>
        </p:spPr>
        <p:txBody>
          <a:bodyPr lIns="182864" tIns="91432" rIns="182864" bIns="91432" anchor="ctr" anchorCtr="0">
            <a:noAutofit/>
          </a:bodyPr>
          <a:lstStyle/>
          <a:p>
            <a:pPr marL="457139" indent="-428568">
              <a:lnSpc>
                <a:spcPct val="130000"/>
              </a:lnSpc>
              <a:buClr>
                <a:schemeClr val="dk2"/>
              </a:buClr>
              <a:buSzPct val="100000"/>
              <a:buFont typeface="Courier New" panose="02070309020205020404" pitchFamily="49" charset="0"/>
              <a:buChar char="o"/>
            </a:pPr>
            <a:endParaRPr lang="en-US" sz="3000" dirty="0" smtClean="0"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457139" indent="-428568">
              <a:lnSpc>
                <a:spcPct val="130000"/>
              </a:lnSpc>
              <a:buClr>
                <a:schemeClr val="dk2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Academic </a:t>
            </a:r>
            <a:r>
              <a:rPr lang="en-US" sz="32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&amp; Professional Preparation</a:t>
            </a:r>
          </a:p>
          <a:p>
            <a:pPr marL="1272613" lvl="1" indent="-428568">
              <a:lnSpc>
                <a:spcPct val="130000"/>
              </a:lnSpc>
              <a:buClr>
                <a:schemeClr val="dk2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32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Service </a:t>
            </a:r>
            <a:r>
              <a:rPr lang="en-US" sz="3200" dirty="0" smtClean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hours </a:t>
            </a:r>
            <a:r>
              <a:rPr lang="en-US" sz="32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on </a:t>
            </a:r>
            <a:r>
              <a:rPr lang="en-US" sz="3200" dirty="0" smtClean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transcripts</a:t>
            </a:r>
          </a:p>
          <a:p>
            <a:pPr marL="1272613" lvl="1" indent="-428568">
              <a:lnSpc>
                <a:spcPct val="130000"/>
              </a:lnSpc>
              <a:buClr>
                <a:schemeClr val="dk2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“Real world”, hands-on opportunities</a:t>
            </a:r>
            <a:endParaRPr lang="en-US" sz="3200" dirty="0"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457139" indent="-428568">
              <a:lnSpc>
                <a:spcPct val="130000"/>
              </a:lnSpc>
              <a:buClr>
                <a:schemeClr val="dk2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32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Intentional </a:t>
            </a:r>
            <a:r>
              <a:rPr lang="en-US" sz="3200" dirty="0" smtClean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reflection </a:t>
            </a:r>
            <a:r>
              <a:rPr lang="en-US" sz="32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on </a:t>
            </a:r>
            <a:r>
              <a:rPr lang="en-US" sz="3200" dirty="0" smtClean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experience</a:t>
            </a:r>
            <a:endParaRPr lang="en-US" sz="3200" dirty="0"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457139" indent="-428568">
              <a:lnSpc>
                <a:spcPct val="130000"/>
              </a:lnSpc>
              <a:buClr>
                <a:schemeClr val="dk2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32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200+ c</a:t>
            </a:r>
            <a:r>
              <a:rPr lang="en-US" sz="3200" dirty="0" smtClean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ourses </a:t>
            </a:r>
            <a:endParaRPr lang="en-US" sz="3200" dirty="0"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1272613" lvl="1" indent="-428568">
              <a:lnSpc>
                <a:spcPct val="130000"/>
              </a:lnSpc>
              <a:buClr>
                <a:schemeClr val="dk2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32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35 </a:t>
            </a:r>
            <a:r>
              <a:rPr lang="en-US" sz="3200" dirty="0" smtClean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General Education </a:t>
            </a:r>
            <a:r>
              <a:rPr lang="en-US" sz="32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Courses </a:t>
            </a:r>
          </a:p>
          <a:p>
            <a:pPr marL="457139" indent="-428568">
              <a:lnSpc>
                <a:spcPct val="130000"/>
              </a:lnSpc>
              <a:buClr>
                <a:schemeClr val="dk2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Over 250 partners</a:t>
            </a:r>
            <a:endParaRPr lang="en-US" sz="3200" dirty="0"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457139" indent="-428568">
              <a:lnSpc>
                <a:spcPct val="130000"/>
              </a:lnSpc>
              <a:buClr>
                <a:schemeClr val="dk2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32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Boost graduate school </a:t>
            </a:r>
            <a:r>
              <a:rPr lang="en-US" sz="3200" dirty="0" smtClean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applications</a:t>
            </a:r>
          </a:p>
          <a:p>
            <a:pPr marL="457139" indent="-428568">
              <a:lnSpc>
                <a:spcPct val="130000"/>
              </a:lnSpc>
              <a:buClr>
                <a:schemeClr val="dk2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Resume builder </a:t>
            </a:r>
            <a:endParaRPr lang="en-US" sz="3200" dirty="0"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>
              <a:lnSpc>
                <a:spcPct val="130000"/>
              </a:lnSpc>
              <a:buClr>
                <a:schemeClr val="accent6"/>
              </a:buClr>
            </a:pPr>
            <a:endParaRPr sz="3000" dirty="0"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442855" y="10030331"/>
            <a:ext cx="9283690" cy="7916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182864" tIns="36558" rIns="182864" bIns="0" anchor="t" anchorCtr="0">
            <a:noAutofit/>
          </a:bodyPr>
          <a:lstStyle/>
          <a:p>
            <a:pPr algn="ctr">
              <a:buSzPct val="25000"/>
            </a:pPr>
            <a:r>
              <a:rPr lang="en-US" sz="4000" b="1" dirty="0" smtClean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“SF State ULink” </a:t>
            </a:r>
            <a:r>
              <a:rPr lang="en-US" sz="4000" b="1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Online </a:t>
            </a:r>
            <a:r>
              <a:rPr lang="en-US" sz="4000" b="1" dirty="0" smtClean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Database – </a:t>
            </a:r>
            <a:br>
              <a:rPr lang="en-US" sz="4000" b="1" dirty="0" smtClean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</a:br>
            <a:endParaRPr lang="en-US" sz="4000" b="1" dirty="0"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110" name="Shape 110"/>
          <p:cNvSpPr txBox="1"/>
          <p:nvPr/>
        </p:nvSpPr>
        <p:spPr>
          <a:xfrm>
            <a:off x="4351469" y="622270"/>
            <a:ext cx="9478831" cy="850027"/>
          </a:xfrm>
          <a:prstGeom prst="rect">
            <a:avLst/>
          </a:prstGeom>
          <a:noFill/>
          <a:ln>
            <a:noFill/>
          </a:ln>
        </p:spPr>
        <p:txBody>
          <a:bodyPr lIns="68560" tIns="34271" rIns="68560" bIns="34271" anchor="t" anchorCtr="0">
            <a:noAutofit/>
          </a:bodyPr>
          <a:lstStyle/>
          <a:p>
            <a:pPr algn="ctr">
              <a:buClr>
                <a:schemeClr val="lt2"/>
              </a:buClr>
              <a:buSzPct val="25000"/>
            </a:pPr>
            <a:r>
              <a:rPr lang="en-US" sz="5000" dirty="0">
                <a:solidFill>
                  <a:srgbClr val="7030A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Community Service-Learning</a:t>
            </a:r>
          </a:p>
        </p:txBody>
      </p:sp>
      <p:sp>
        <p:nvSpPr>
          <p:cNvPr id="111" name="Shape 111"/>
          <p:cNvSpPr/>
          <p:nvPr/>
        </p:nvSpPr>
        <p:spPr>
          <a:xfrm>
            <a:off x="8113896" y="2435638"/>
            <a:ext cx="1165082" cy="95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68485" tIns="34233" rIns="68485" bIns="34233" anchor="ctr" anchorCtr="0">
            <a:noAutofit/>
          </a:bodyPr>
          <a:lstStyle/>
          <a:p>
            <a:pPr algn="ctr"/>
            <a:endParaRPr sz="3225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" name="Shape 112"/>
          <p:cNvSpPr txBox="1"/>
          <p:nvPr/>
        </p:nvSpPr>
        <p:spPr>
          <a:xfrm>
            <a:off x="6342351" y="1424299"/>
            <a:ext cx="5497066" cy="656245"/>
          </a:xfrm>
          <a:prstGeom prst="rect">
            <a:avLst/>
          </a:prstGeom>
          <a:noFill/>
          <a:ln>
            <a:noFill/>
          </a:ln>
        </p:spPr>
        <p:txBody>
          <a:bodyPr lIns="163085" tIns="81533" rIns="163085" bIns="81533" anchor="t" anchorCtr="0">
            <a:noAutofit/>
          </a:bodyPr>
          <a:lstStyle/>
          <a:p>
            <a:pPr algn="ctr">
              <a:lnSpc>
                <a:spcPct val="120000"/>
              </a:lnSpc>
              <a:buClr>
                <a:schemeClr val="dk2"/>
              </a:buClr>
              <a:buSzPct val="25000"/>
            </a:pPr>
            <a:r>
              <a:rPr lang="en-US" sz="40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Student Opportunities</a:t>
            </a:r>
          </a:p>
        </p:txBody>
      </p:sp>
      <p:pic>
        <p:nvPicPr>
          <p:cNvPr id="113" name="Shape 113" descr="Capture.JPGss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855" y="3300673"/>
            <a:ext cx="9283690" cy="6356468"/>
          </a:xfrm>
          <a:prstGeom prst="rect">
            <a:avLst/>
          </a:prstGeom>
          <a:ln w="31750"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833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25788" y="860612"/>
            <a:ext cx="898263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with Community Partners</a:t>
            </a:r>
            <a:endParaRPr lang="en-US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8311" t="10421" r="3935" b="4844"/>
          <a:stretch/>
        </p:blipFill>
        <p:spPr>
          <a:xfrm>
            <a:off x="9895838" y="2616553"/>
            <a:ext cx="7863841" cy="568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41293" y="11818191"/>
            <a:ext cx="16351623" cy="784830"/>
          </a:xfrm>
          <a:prstGeom prst="rect">
            <a:avLst/>
          </a:prstGeom>
          <a:noFill/>
          <a:ln w="476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0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ICCE staff can provide faculty with support, ideas, connections</a:t>
            </a:r>
            <a:endParaRPr lang="en-US" sz="4500" dirty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640" y="1991360"/>
            <a:ext cx="9144000" cy="886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/>
              <a:t>ICCE connects students with agencies through service learning opportunities while fostering long standing commitments and relationships with the local orgs/leaders -</a:t>
            </a:r>
            <a:br>
              <a:rPr lang="en-US" sz="3800" dirty="0" smtClean="0"/>
            </a:br>
            <a:endParaRPr lang="en-US" sz="3800" dirty="0" smtClean="0"/>
          </a:p>
          <a:p>
            <a:r>
              <a:rPr lang="en-US" sz="3800" b="1" dirty="0" smtClean="0"/>
              <a:t>Goal:  </a:t>
            </a:r>
            <a:r>
              <a:rPr lang="en-US" sz="3800" dirty="0" smtClean="0"/>
              <a:t>Connect partners with our students in ways that build their capacity and help them fulfill their service projects, assignments and professional aspirations.  </a:t>
            </a:r>
            <a:br>
              <a:rPr lang="en-US" sz="3800" dirty="0" smtClean="0"/>
            </a:br>
            <a:endParaRPr lang="en-US" sz="3800" dirty="0" smtClean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800" dirty="0" smtClean="0"/>
              <a:t>Partner for the public good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800" dirty="0" smtClean="0"/>
              <a:t>Ways to partner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800" dirty="0" smtClean="0"/>
              <a:t>Where we serve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800" dirty="0" smtClean="0"/>
              <a:t>Become a partner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800" dirty="0" smtClean="0"/>
              <a:t>Calendar of events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73526" y="9269019"/>
            <a:ext cx="750846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u="sng" dirty="0">
                <a:solidFill>
                  <a:srgbClr val="3366FF"/>
                </a:solidFill>
              </a:rPr>
              <a:t>http://icce.sfsu.edu/comm_partners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98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mple ppt presentation">
  <a:themeElements>
    <a:clrScheme name="Yellow 01">
      <a:dk1>
        <a:sysClr val="windowText" lastClr="000000"/>
      </a:dk1>
      <a:lt1>
        <a:sysClr val="window" lastClr="FFFFFF"/>
      </a:lt1>
      <a:dk2>
        <a:srgbClr val="797979"/>
      </a:dk2>
      <a:lt2>
        <a:srgbClr val="F2B200"/>
      </a:lt2>
      <a:accent1>
        <a:srgbClr val="EDC100"/>
      </a:accent1>
      <a:accent2>
        <a:srgbClr val="F2B200"/>
      </a:accent2>
      <a:accent3>
        <a:srgbClr val="FFDB2B"/>
      </a:accent3>
      <a:accent4>
        <a:srgbClr val="FFCC66"/>
      </a:accent4>
      <a:accent5>
        <a:srgbClr val="FFE791"/>
      </a:accent5>
      <a:accent6>
        <a:srgbClr val="C7C7C7"/>
      </a:accent6>
      <a:hlink>
        <a:srgbClr val="FFCC66"/>
      </a:hlink>
      <a:folHlink>
        <a:srgbClr val="FFE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 dirty="0">
            <a:latin typeface="Open Sans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termediate ppt presentation">
  <a:themeElements>
    <a:clrScheme name="Yellow 01">
      <a:dk1>
        <a:srgbClr val="000000"/>
      </a:dk1>
      <a:lt1>
        <a:srgbClr val="FFFFFF"/>
      </a:lt1>
      <a:dk2>
        <a:srgbClr val="797979"/>
      </a:dk2>
      <a:lt2>
        <a:srgbClr val="F2B200"/>
      </a:lt2>
      <a:accent1>
        <a:srgbClr val="EDC100"/>
      </a:accent1>
      <a:accent2>
        <a:srgbClr val="F2B200"/>
      </a:accent2>
      <a:accent3>
        <a:srgbClr val="FFDB2B"/>
      </a:accent3>
      <a:accent4>
        <a:srgbClr val="FFCC66"/>
      </a:accent4>
      <a:accent5>
        <a:srgbClr val="FFE791"/>
      </a:accent5>
      <a:accent6>
        <a:srgbClr val="C7C7C7"/>
      </a:accent6>
      <a:hlink>
        <a:srgbClr val="FFCC66"/>
      </a:hlink>
      <a:folHlink>
        <a:srgbClr val="FFE7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Simple_ppt_presentation</Template>
  <TotalTime>9751</TotalTime>
  <Words>1990</Words>
  <Application>Microsoft Office PowerPoint</Application>
  <PresentationFormat>Custom</PresentationFormat>
  <Paragraphs>275</Paragraphs>
  <Slides>28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Arial</vt:lpstr>
      <vt:lpstr>Bookman Old Style</vt:lpstr>
      <vt:lpstr>Calibri</vt:lpstr>
      <vt:lpstr>Calibri Light</vt:lpstr>
      <vt:lpstr>Comic Sans MS</vt:lpstr>
      <vt:lpstr>Courier New</vt:lpstr>
      <vt:lpstr>Euphemia</vt:lpstr>
      <vt:lpstr>Frutiger LT Std 55 Roman</vt:lpstr>
      <vt:lpstr>Frutiger LT Std 95 UltraBlack</vt:lpstr>
      <vt:lpstr>Gill Sans</vt:lpstr>
      <vt:lpstr>Open Sans</vt:lpstr>
      <vt:lpstr>Open Sans Light</vt:lpstr>
      <vt:lpstr>Rockwell</vt:lpstr>
      <vt:lpstr>Times New Roman</vt:lpstr>
      <vt:lpstr>Verdana</vt:lpstr>
      <vt:lpstr>Wingdings</vt:lpstr>
      <vt:lpstr>Simple ppt presentation</vt:lpstr>
      <vt:lpstr>Intermediate ppt presentation</vt:lpstr>
      <vt:lpstr>Office Theme</vt:lpstr>
      <vt:lpstr>Damask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Opportunities for Student Leadership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 justice tenets</vt:lpstr>
      <vt:lpstr>Social justice pedagogy</vt:lpstr>
      <vt:lpstr>The syllabus</vt:lpstr>
      <vt:lpstr>The syllabus  (cont’d)</vt:lpstr>
      <vt:lpstr>Social justice Syllabus design Tool</vt:lpstr>
      <vt:lpstr>The syllabus design tool (cont’d)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 Francisco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R Lopez</dc:creator>
  <cp:lastModifiedBy>Nicole Corrales</cp:lastModifiedBy>
  <cp:revision>161</cp:revision>
  <cp:lastPrinted>2020-02-13T18:59:50Z</cp:lastPrinted>
  <dcterms:created xsi:type="dcterms:W3CDTF">2017-07-13T18:49:13Z</dcterms:created>
  <dcterms:modified xsi:type="dcterms:W3CDTF">2022-06-08T17:59:55Z</dcterms:modified>
</cp:coreProperties>
</file>