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Montserrat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8" d="100"/>
          <a:sy n="158" d="100"/>
        </p:scale>
        <p:origin x="58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f9f172768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f9f172768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f9f17276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f9f17276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f9f172768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f9f172768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f9f172768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f9f172768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f9f172768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f9f172768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f9f172768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f9f172768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f9f172768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f9f172768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f9f172768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f9f172768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463733a6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463733a6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f9f172768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f9f172768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463733a6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463733a6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463733a6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6463733a6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463733a6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463733a6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f9f172768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f9f172768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f9f172768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f9f172768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6463733a6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6463733a6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f9f172768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f9f172768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75a7f99e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75a7f99e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f9f17276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f9f17276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46c240d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46c240d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f9f17276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f9f17276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f9f17276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f9f17276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f9f17276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f9f17276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f9f172768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f9f172768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rabelo@sfsu.edu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C7F464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12325" y="2220413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208125" y="4214588"/>
            <a:ext cx="2250000" cy="1032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rgbClr val="35CCC1"/>
                </a:solidFill>
              </a:defRPr>
            </a:lvl1pPr>
            <a:lvl2pPr lvl="1" rtl="0">
              <a:buNone/>
              <a:defRPr sz="1300">
                <a:solidFill>
                  <a:srgbClr val="35CCC1"/>
                </a:solidFill>
              </a:defRPr>
            </a:lvl2pPr>
            <a:lvl3pPr lvl="2" rtl="0">
              <a:buNone/>
              <a:defRPr sz="1300">
                <a:solidFill>
                  <a:srgbClr val="35CCC1"/>
                </a:solidFill>
              </a:defRPr>
            </a:lvl3pPr>
            <a:lvl4pPr lvl="3" rtl="0">
              <a:buNone/>
              <a:defRPr sz="1300">
                <a:solidFill>
                  <a:srgbClr val="35CCC1"/>
                </a:solidFill>
              </a:defRPr>
            </a:lvl4pPr>
            <a:lvl5pPr lvl="4" rtl="0">
              <a:buNone/>
              <a:defRPr sz="1300">
                <a:solidFill>
                  <a:srgbClr val="35CCC1"/>
                </a:solidFill>
              </a:defRPr>
            </a:lvl5pPr>
            <a:lvl6pPr lvl="5" rtl="0">
              <a:buNone/>
              <a:defRPr sz="1300">
                <a:solidFill>
                  <a:srgbClr val="35CCC1"/>
                </a:solidFill>
              </a:defRPr>
            </a:lvl6pPr>
            <a:lvl7pPr lvl="6" rtl="0">
              <a:buNone/>
              <a:defRPr sz="1300">
                <a:solidFill>
                  <a:srgbClr val="35CCC1"/>
                </a:solidFill>
              </a:defRPr>
            </a:lvl7pPr>
            <a:lvl8pPr lvl="7" rtl="0">
              <a:buNone/>
              <a:defRPr sz="1300">
                <a:solidFill>
                  <a:srgbClr val="35CCC1"/>
                </a:solidFill>
              </a:defRPr>
            </a:lvl8pPr>
            <a:lvl9pPr lvl="8" rtl="0">
              <a:buNone/>
              <a:defRPr sz="1300">
                <a:solidFill>
                  <a:srgbClr val="35CCC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4ECDC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680600" y="165950"/>
            <a:ext cx="3463200" cy="405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2897799"/>
            <a:ext cx="4505400" cy="13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101100" y="2863389"/>
            <a:ext cx="2446500" cy="14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rgbClr val="35CCC1"/>
                </a:solidFill>
              </a:defRPr>
            </a:lvl1pPr>
            <a:lvl2pPr lvl="1" rtl="0">
              <a:buNone/>
              <a:defRPr sz="1300">
                <a:solidFill>
                  <a:srgbClr val="35CCC1"/>
                </a:solidFill>
              </a:defRPr>
            </a:lvl2pPr>
            <a:lvl3pPr lvl="2" rtl="0">
              <a:buNone/>
              <a:defRPr sz="1300">
                <a:solidFill>
                  <a:srgbClr val="35CCC1"/>
                </a:solidFill>
              </a:defRPr>
            </a:lvl3pPr>
            <a:lvl4pPr lvl="3" rtl="0">
              <a:buNone/>
              <a:defRPr sz="1300">
                <a:solidFill>
                  <a:srgbClr val="35CCC1"/>
                </a:solidFill>
              </a:defRPr>
            </a:lvl4pPr>
            <a:lvl5pPr lvl="4" rtl="0">
              <a:buNone/>
              <a:defRPr sz="1300">
                <a:solidFill>
                  <a:srgbClr val="35CCC1"/>
                </a:solidFill>
              </a:defRPr>
            </a:lvl5pPr>
            <a:lvl6pPr lvl="5" rtl="0">
              <a:buNone/>
              <a:defRPr sz="1300">
                <a:solidFill>
                  <a:srgbClr val="35CCC1"/>
                </a:solidFill>
              </a:defRPr>
            </a:lvl6pPr>
            <a:lvl7pPr lvl="6" rtl="0">
              <a:buNone/>
              <a:defRPr sz="1300">
                <a:solidFill>
                  <a:srgbClr val="35CCC1"/>
                </a:solidFill>
              </a:defRPr>
            </a:lvl7pPr>
            <a:lvl8pPr lvl="7" rtl="0">
              <a:buNone/>
              <a:defRPr sz="1300">
                <a:solidFill>
                  <a:srgbClr val="35CCC1"/>
                </a:solidFill>
              </a:defRPr>
            </a:lvl8pPr>
            <a:lvl9pPr lvl="8" rtl="0">
              <a:buNone/>
              <a:defRPr sz="1300">
                <a:solidFill>
                  <a:srgbClr val="35CCC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0"/>
            <a:ext cx="2767800" cy="5143500"/>
          </a:xfrm>
          <a:prstGeom prst="rect">
            <a:avLst/>
          </a:prstGeom>
          <a:solidFill>
            <a:srgbClr val="C7F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65234" y="1146050"/>
            <a:ext cx="4809000" cy="32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▣"/>
              <a:defRPr sz="3000"/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SzPts val="3000"/>
              <a:buChar char="□"/>
              <a:defRPr sz="3000"/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801025" y="1254240"/>
            <a:ext cx="1957200" cy="710985"/>
            <a:chOff x="801025" y="1367520"/>
            <a:chExt cx="1957200" cy="947980"/>
          </a:xfrm>
        </p:grpSpPr>
        <p:sp>
          <p:nvSpPr>
            <p:cNvPr id="24" name="Google Shape;24;p4"/>
            <p:cNvSpPr txBox="1"/>
            <p:nvPr/>
          </p:nvSpPr>
          <p:spPr>
            <a:xfrm>
              <a:off x="801025" y="1367520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400" b="1">
                  <a:solidFill>
                    <a:srgbClr val="454F5B"/>
                  </a:solidFill>
                </a:rPr>
                <a:t>‘’</a:t>
              </a:r>
              <a:endParaRPr sz="9400" b="1">
                <a:solidFill>
                  <a:srgbClr val="454F5B"/>
                </a:solidFill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1397399" y="1543300"/>
              <a:ext cx="772200" cy="772200"/>
            </a:xfrm>
            <a:prstGeom prst="rect">
              <a:avLst/>
            </a:prstGeom>
            <a:noFill/>
            <a:ln w="76200" cap="flat" cmpd="sng">
              <a:solidFill>
                <a:srgbClr val="454F5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 txBox="1"/>
          <p:nvPr/>
        </p:nvSpPr>
        <p:spPr>
          <a:xfrm>
            <a:off x="0" y="4397650"/>
            <a:ext cx="1284900" cy="74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27;p4"/>
          <p:cNvSpPr txBox="1"/>
          <p:nvPr/>
        </p:nvSpPr>
        <p:spPr>
          <a:xfrm>
            <a:off x="25075" y="4397650"/>
            <a:ext cx="8052300" cy="74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 Using Journaling to Develop a Reflective Teaching Practice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workshop facilitated by 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Verónica Rabelo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        @VeroRabeloPhD	</a:t>
            </a:r>
            <a:r>
              <a:rPr lang="en" u="sng">
                <a:solidFill>
                  <a:srgbClr val="35CCC1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rabelo@sfsu.edu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00">
                <a:solidFill>
                  <a:srgbClr val="35CCC1"/>
                </a:solidFill>
              </a:defRPr>
            </a:lvl1pPr>
            <a:lvl2pPr lvl="1">
              <a:buNone/>
              <a:defRPr sz="1300">
                <a:solidFill>
                  <a:srgbClr val="35CCC1"/>
                </a:solidFill>
              </a:defRPr>
            </a:lvl2pPr>
            <a:lvl3pPr lvl="2">
              <a:buNone/>
              <a:defRPr sz="1300">
                <a:solidFill>
                  <a:srgbClr val="35CCC1"/>
                </a:solidFill>
              </a:defRPr>
            </a:lvl3pPr>
            <a:lvl4pPr lvl="3">
              <a:buNone/>
              <a:defRPr sz="1300">
                <a:solidFill>
                  <a:srgbClr val="35CCC1"/>
                </a:solidFill>
              </a:defRPr>
            </a:lvl4pPr>
            <a:lvl5pPr lvl="4">
              <a:buNone/>
              <a:defRPr sz="1300">
                <a:solidFill>
                  <a:srgbClr val="35CCC1"/>
                </a:solidFill>
              </a:defRPr>
            </a:lvl5pPr>
            <a:lvl6pPr lvl="5">
              <a:buNone/>
              <a:defRPr sz="1300">
                <a:solidFill>
                  <a:srgbClr val="35CCC1"/>
                </a:solidFill>
              </a:defRPr>
            </a:lvl6pPr>
            <a:lvl7pPr lvl="6">
              <a:buNone/>
              <a:defRPr sz="1300">
                <a:solidFill>
                  <a:srgbClr val="35CCC1"/>
                </a:solidFill>
              </a:defRPr>
            </a:lvl7pPr>
            <a:lvl8pPr lvl="7">
              <a:buNone/>
              <a:defRPr sz="1300">
                <a:solidFill>
                  <a:srgbClr val="35CCC1"/>
                </a:solidFill>
              </a:defRPr>
            </a:lvl8pPr>
            <a:lvl9pPr lvl="8">
              <a:buNone/>
              <a:defRPr sz="1300">
                <a:solidFill>
                  <a:srgbClr val="35CCC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4" descr="Twitter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4430" y="4827768"/>
            <a:ext cx="307340" cy="3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0" y="0"/>
            <a:ext cx="137700" cy="4390800"/>
          </a:xfrm>
          <a:prstGeom prst="rect">
            <a:avLst/>
          </a:prstGeom>
          <a:solidFill>
            <a:srgbClr val="C7F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rgbClr val="35CCC1"/>
                </a:solidFill>
              </a:defRPr>
            </a:lvl1pPr>
            <a:lvl2pPr lvl="1" rtl="0">
              <a:buNone/>
              <a:defRPr sz="1300">
                <a:solidFill>
                  <a:srgbClr val="35CCC1"/>
                </a:solidFill>
              </a:defRPr>
            </a:lvl2pPr>
            <a:lvl3pPr lvl="2" rtl="0">
              <a:buNone/>
              <a:defRPr sz="1300">
                <a:solidFill>
                  <a:srgbClr val="35CCC1"/>
                </a:solidFill>
              </a:defRPr>
            </a:lvl3pPr>
            <a:lvl4pPr lvl="3" rtl="0">
              <a:buNone/>
              <a:defRPr sz="1300">
                <a:solidFill>
                  <a:srgbClr val="35CCC1"/>
                </a:solidFill>
              </a:defRPr>
            </a:lvl4pPr>
            <a:lvl5pPr lvl="4" rtl="0">
              <a:buNone/>
              <a:defRPr sz="1300">
                <a:solidFill>
                  <a:srgbClr val="35CCC1"/>
                </a:solidFill>
              </a:defRPr>
            </a:lvl5pPr>
            <a:lvl6pPr lvl="5" rtl="0">
              <a:buNone/>
              <a:defRPr sz="1300">
                <a:solidFill>
                  <a:srgbClr val="35CCC1"/>
                </a:solidFill>
              </a:defRPr>
            </a:lvl6pPr>
            <a:lvl7pPr lvl="6" rtl="0">
              <a:buNone/>
              <a:defRPr sz="1300">
                <a:solidFill>
                  <a:srgbClr val="35CCC1"/>
                </a:solidFill>
              </a:defRPr>
            </a:lvl7pPr>
            <a:lvl8pPr lvl="7" rtl="0">
              <a:buNone/>
              <a:defRPr sz="1300">
                <a:solidFill>
                  <a:srgbClr val="35CCC1"/>
                </a:solidFill>
              </a:defRPr>
            </a:lvl8pPr>
            <a:lvl9pPr lvl="8" rtl="0">
              <a:buNone/>
              <a:defRPr sz="1300">
                <a:solidFill>
                  <a:srgbClr val="35CCC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37674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685500" y="1393425"/>
            <a:ext cx="37674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rgbClr val="35CCC1"/>
                </a:solidFill>
              </a:defRPr>
            </a:lvl1pPr>
            <a:lvl2pPr lvl="1" rtl="0">
              <a:buNone/>
              <a:defRPr sz="1300">
                <a:solidFill>
                  <a:srgbClr val="35CCC1"/>
                </a:solidFill>
              </a:defRPr>
            </a:lvl2pPr>
            <a:lvl3pPr lvl="2" rtl="0">
              <a:buNone/>
              <a:defRPr sz="1300">
                <a:solidFill>
                  <a:srgbClr val="35CCC1"/>
                </a:solidFill>
              </a:defRPr>
            </a:lvl3pPr>
            <a:lvl4pPr lvl="3" rtl="0">
              <a:buNone/>
              <a:defRPr sz="1300">
                <a:solidFill>
                  <a:srgbClr val="35CCC1"/>
                </a:solidFill>
              </a:defRPr>
            </a:lvl4pPr>
            <a:lvl5pPr lvl="4" rtl="0">
              <a:buNone/>
              <a:defRPr sz="1300">
                <a:solidFill>
                  <a:srgbClr val="35CCC1"/>
                </a:solidFill>
              </a:defRPr>
            </a:lvl5pPr>
            <a:lvl6pPr lvl="5" rtl="0">
              <a:buNone/>
              <a:defRPr sz="1300">
                <a:solidFill>
                  <a:srgbClr val="35CCC1"/>
                </a:solidFill>
              </a:defRPr>
            </a:lvl6pPr>
            <a:lvl7pPr lvl="6" rtl="0">
              <a:buNone/>
              <a:defRPr sz="1300">
                <a:solidFill>
                  <a:srgbClr val="35CCC1"/>
                </a:solidFill>
              </a:defRPr>
            </a:lvl7pPr>
            <a:lvl8pPr lvl="7" rtl="0">
              <a:buNone/>
              <a:defRPr sz="1300">
                <a:solidFill>
                  <a:srgbClr val="35CCC1"/>
                </a:solidFill>
              </a:defRPr>
            </a:lvl8pPr>
            <a:lvl9pPr lvl="8" rtl="0">
              <a:buNone/>
              <a:defRPr sz="1300">
                <a:solidFill>
                  <a:srgbClr val="35CCC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0" y="0"/>
            <a:ext cx="137700" cy="4390800"/>
          </a:xfrm>
          <a:prstGeom prst="rect">
            <a:avLst/>
          </a:prstGeom>
          <a:solidFill>
            <a:srgbClr val="C7F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25017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3321088" y="1393425"/>
            <a:ext cx="25017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3"/>
          </p:nvPr>
        </p:nvSpPr>
        <p:spPr>
          <a:xfrm>
            <a:off x="5950976" y="1393425"/>
            <a:ext cx="25017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7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7"/>
          <p:cNvSpPr/>
          <p:nvPr/>
        </p:nvSpPr>
        <p:spPr>
          <a:xfrm>
            <a:off x="0" y="0"/>
            <a:ext cx="137700" cy="4390800"/>
          </a:xfrm>
          <a:prstGeom prst="rect">
            <a:avLst/>
          </a:prstGeom>
          <a:solidFill>
            <a:srgbClr val="C7F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rgbClr val="35CCC1"/>
                </a:solidFill>
              </a:defRPr>
            </a:lvl1pPr>
            <a:lvl2pPr lvl="1" rtl="0">
              <a:buNone/>
              <a:defRPr sz="1300">
                <a:solidFill>
                  <a:srgbClr val="35CCC1"/>
                </a:solidFill>
              </a:defRPr>
            </a:lvl2pPr>
            <a:lvl3pPr lvl="2" rtl="0">
              <a:buNone/>
              <a:defRPr sz="1300">
                <a:solidFill>
                  <a:srgbClr val="35CCC1"/>
                </a:solidFill>
              </a:defRPr>
            </a:lvl3pPr>
            <a:lvl4pPr lvl="3" rtl="0">
              <a:buNone/>
              <a:defRPr sz="1300">
                <a:solidFill>
                  <a:srgbClr val="35CCC1"/>
                </a:solidFill>
              </a:defRPr>
            </a:lvl4pPr>
            <a:lvl5pPr lvl="4" rtl="0">
              <a:buNone/>
              <a:defRPr sz="1300">
                <a:solidFill>
                  <a:srgbClr val="35CCC1"/>
                </a:solidFill>
              </a:defRPr>
            </a:lvl5pPr>
            <a:lvl6pPr lvl="5" rtl="0">
              <a:buNone/>
              <a:defRPr sz="1300">
                <a:solidFill>
                  <a:srgbClr val="35CCC1"/>
                </a:solidFill>
              </a:defRPr>
            </a:lvl6pPr>
            <a:lvl7pPr lvl="6" rtl="0">
              <a:buNone/>
              <a:defRPr sz="1300">
                <a:solidFill>
                  <a:srgbClr val="35CCC1"/>
                </a:solidFill>
              </a:defRPr>
            </a:lvl7pPr>
            <a:lvl8pPr lvl="7" rtl="0">
              <a:buNone/>
              <a:defRPr sz="1300">
                <a:solidFill>
                  <a:srgbClr val="35CCC1"/>
                </a:solidFill>
              </a:defRPr>
            </a:lvl8pPr>
            <a:lvl9pPr lvl="8" rtl="0">
              <a:buNone/>
              <a:defRPr sz="1300">
                <a:solidFill>
                  <a:srgbClr val="35CCC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0" y="0"/>
            <a:ext cx="137700" cy="4390800"/>
          </a:xfrm>
          <a:prstGeom prst="rect">
            <a:avLst/>
          </a:prstGeom>
          <a:solidFill>
            <a:srgbClr val="C7F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rgbClr val="35CCC1"/>
                </a:solidFill>
              </a:defRPr>
            </a:lvl1pPr>
            <a:lvl2pPr lvl="1" rtl="0">
              <a:buNone/>
              <a:defRPr sz="1300">
                <a:solidFill>
                  <a:srgbClr val="35CCC1"/>
                </a:solidFill>
              </a:defRPr>
            </a:lvl2pPr>
            <a:lvl3pPr lvl="2" rtl="0">
              <a:buNone/>
              <a:defRPr sz="1300">
                <a:solidFill>
                  <a:srgbClr val="35CCC1"/>
                </a:solidFill>
              </a:defRPr>
            </a:lvl3pPr>
            <a:lvl4pPr lvl="3" rtl="0">
              <a:buNone/>
              <a:defRPr sz="1300">
                <a:solidFill>
                  <a:srgbClr val="35CCC1"/>
                </a:solidFill>
              </a:defRPr>
            </a:lvl4pPr>
            <a:lvl5pPr lvl="4" rtl="0">
              <a:buNone/>
              <a:defRPr sz="1300">
                <a:solidFill>
                  <a:srgbClr val="35CCC1"/>
                </a:solidFill>
              </a:defRPr>
            </a:lvl5pPr>
            <a:lvl6pPr lvl="5" rtl="0">
              <a:buNone/>
              <a:defRPr sz="1300">
                <a:solidFill>
                  <a:srgbClr val="35CCC1"/>
                </a:solidFill>
              </a:defRPr>
            </a:lvl6pPr>
            <a:lvl7pPr lvl="6" rtl="0">
              <a:buNone/>
              <a:defRPr sz="1300">
                <a:solidFill>
                  <a:srgbClr val="35CCC1"/>
                </a:solidFill>
              </a:defRPr>
            </a:lvl7pPr>
            <a:lvl8pPr lvl="7" rtl="0">
              <a:buNone/>
              <a:defRPr sz="1300">
                <a:solidFill>
                  <a:srgbClr val="35CCC1"/>
                </a:solidFill>
              </a:defRPr>
            </a:lvl8pPr>
            <a:lvl9pPr lvl="8" rtl="0">
              <a:buNone/>
              <a:defRPr sz="1300">
                <a:solidFill>
                  <a:srgbClr val="35CCC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457200" y="3496875"/>
            <a:ext cx="8229600" cy="7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738498"/>
              </a:buClr>
              <a:buSzPts val="1800"/>
              <a:buNone/>
              <a:defRPr sz="1800">
                <a:solidFill>
                  <a:srgbClr val="738498"/>
                </a:solidFill>
              </a:defRPr>
            </a:lvl1pPr>
          </a:lstStyle>
          <a:p>
            <a:endParaRPr/>
          </a:p>
        </p:txBody>
      </p:sp>
      <p:sp>
        <p:nvSpPr>
          <p:cNvPr id="58" name="Google Shape;58;p9"/>
          <p:cNvSpPr/>
          <p:nvPr/>
        </p:nvSpPr>
        <p:spPr>
          <a:xfrm>
            <a:off x="3805198" y="4288942"/>
            <a:ext cx="1533600" cy="1032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rgbClr val="35CCC1"/>
                </a:solidFill>
              </a:defRPr>
            </a:lvl1pPr>
            <a:lvl2pPr lvl="1" rtl="0">
              <a:buNone/>
              <a:defRPr sz="1300">
                <a:solidFill>
                  <a:srgbClr val="35CCC1"/>
                </a:solidFill>
              </a:defRPr>
            </a:lvl2pPr>
            <a:lvl3pPr lvl="2" rtl="0">
              <a:buNone/>
              <a:defRPr sz="1300">
                <a:solidFill>
                  <a:srgbClr val="35CCC1"/>
                </a:solidFill>
              </a:defRPr>
            </a:lvl3pPr>
            <a:lvl4pPr lvl="3" rtl="0">
              <a:buNone/>
              <a:defRPr sz="1300">
                <a:solidFill>
                  <a:srgbClr val="35CCC1"/>
                </a:solidFill>
              </a:defRPr>
            </a:lvl4pPr>
            <a:lvl5pPr lvl="4" rtl="0">
              <a:buNone/>
              <a:defRPr sz="1300">
                <a:solidFill>
                  <a:srgbClr val="35CCC1"/>
                </a:solidFill>
              </a:defRPr>
            </a:lvl5pPr>
            <a:lvl6pPr lvl="5" rtl="0">
              <a:buNone/>
              <a:defRPr sz="1300">
                <a:solidFill>
                  <a:srgbClr val="35CCC1"/>
                </a:solidFill>
              </a:defRPr>
            </a:lvl6pPr>
            <a:lvl7pPr lvl="6" rtl="0">
              <a:buNone/>
              <a:defRPr sz="1300">
                <a:solidFill>
                  <a:srgbClr val="35CCC1"/>
                </a:solidFill>
              </a:defRPr>
            </a:lvl7pPr>
            <a:lvl8pPr lvl="7" rtl="0">
              <a:buNone/>
              <a:defRPr sz="1300">
                <a:solidFill>
                  <a:srgbClr val="35CCC1"/>
                </a:solidFill>
              </a:defRPr>
            </a:lvl8pPr>
            <a:lvl9pPr lvl="8" rtl="0">
              <a:buNone/>
              <a:defRPr sz="1300">
                <a:solidFill>
                  <a:srgbClr val="35CCC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4ECDC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-4" y="4286200"/>
            <a:ext cx="9144000" cy="103200"/>
          </a:xfrm>
          <a:prstGeom prst="rect">
            <a:avLst/>
          </a:prstGeom>
          <a:solidFill>
            <a:srgbClr val="C7F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rgbClr val="35CCC1"/>
                </a:solidFill>
              </a:defRPr>
            </a:lvl1pPr>
            <a:lvl2pPr lvl="1" rtl="0">
              <a:buNone/>
              <a:defRPr sz="1300">
                <a:solidFill>
                  <a:srgbClr val="35CCC1"/>
                </a:solidFill>
              </a:defRPr>
            </a:lvl2pPr>
            <a:lvl3pPr lvl="2" rtl="0">
              <a:buNone/>
              <a:defRPr sz="1300">
                <a:solidFill>
                  <a:srgbClr val="35CCC1"/>
                </a:solidFill>
              </a:defRPr>
            </a:lvl3pPr>
            <a:lvl4pPr lvl="3" rtl="0">
              <a:buNone/>
              <a:defRPr sz="1300">
                <a:solidFill>
                  <a:srgbClr val="35CCC1"/>
                </a:solidFill>
              </a:defRPr>
            </a:lvl4pPr>
            <a:lvl5pPr lvl="4" rtl="0">
              <a:buNone/>
              <a:defRPr sz="1300">
                <a:solidFill>
                  <a:srgbClr val="35CCC1"/>
                </a:solidFill>
              </a:defRPr>
            </a:lvl5pPr>
            <a:lvl6pPr lvl="5" rtl="0">
              <a:buNone/>
              <a:defRPr sz="1300">
                <a:solidFill>
                  <a:srgbClr val="35CCC1"/>
                </a:solidFill>
              </a:defRPr>
            </a:lvl6pPr>
            <a:lvl7pPr lvl="6" rtl="0">
              <a:buNone/>
              <a:defRPr sz="1300">
                <a:solidFill>
                  <a:srgbClr val="35CCC1"/>
                </a:solidFill>
              </a:defRPr>
            </a:lvl7pPr>
            <a:lvl8pPr lvl="7" rtl="0">
              <a:buNone/>
              <a:defRPr sz="1300">
                <a:solidFill>
                  <a:srgbClr val="35CCC1"/>
                </a:solidFill>
              </a:defRPr>
            </a:lvl8pPr>
            <a:lvl9pPr lvl="8" rtl="0">
              <a:buNone/>
              <a:defRPr sz="1300">
                <a:solidFill>
                  <a:srgbClr val="35CCC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mailto:rabelo@sfsu.edu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F464"/>
              </a:buClr>
              <a:buSzPts val="2400"/>
              <a:buFont typeface="Montserrat"/>
              <a:buChar char="▣"/>
              <a:defRPr sz="24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2000"/>
              <a:buFont typeface="Montserrat"/>
              <a:buChar char="□"/>
              <a:defRPr sz="2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2000"/>
              <a:buFont typeface="Montserrat"/>
              <a:buChar char="■"/>
              <a:defRPr sz="2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●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○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■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●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○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■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30925" y="4397650"/>
            <a:ext cx="9113100" cy="74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 Using Journaling to Develop a Reflective Teaching Practice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workshop facilitated by 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Verónica Rabelo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        @VeroRabeloPhD	</a:t>
            </a:r>
            <a:r>
              <a:rPr lang="en" u="sng">
                <a:solidFill>
                  <a:srgbClr val="35CCC1"/>
                </a:solidFill>
                <a:latin typeface="Montserrat"/>
                <a:ea typeface="Montserrat"/>
                <a:cs typeface="Montserrat"/>
                <a:sym typeface="Montserrat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rabelo@sfsu.edu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Google Shape;9;p1" descr="Twitter Logo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45304" y="4834443"/>
            <a:ext cx="307340" cy="3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00">
                <a:solidFill>
                  <a:srgbClr val="35CCC1"/>
                </a:solidFill>
              </a:defRPr>
            </a:lvl1pPr>
            <a:lvl2pPr lvl="1" algn="r" rtl="0">
              <a:buNone/>
              <a:defRPr sz="1300">
                <a:solidFill>
                  <a:srgbClr val="35CCC1"/>
                </a:solidFill>
              </a:defRPr>
            </a:lvl2pPr>
            <a:lvl3pPr lvl="2" algn="r" rtl="0">
              <a:buNone/>
              <a:defRPr sz="1300">
                <a:solidFill>
                  <a:srgbClr val="35CCC1"/>
                </a:solidFill>
              </a:defRPr>
            </a:lvl3pPr>
            <a:lvl4pPr lvl="3" algn="r" rtl="0">
              <a:buNone/>
              <a:defRPr sz="1300">
                <a:solidFill>
                  <a:srgbClr val="35CCC1"/>
                </a:solidFill>
              </a:defRPr>
            </a:lvl4pPr>
            <a:lvl5pPr lvl="4" algn="r" rtl="0">
              <a:buNone/>
              <a:defRPr sz="1300">
                <a:solidFill>
                  <a:srgbClr val="35CCC1"/>
                </a:solidFill>
              </a:defRPr>
            </a:lvl5pPr>
            <a:lvl6pPr lvl="5" algn="r" rtl="0">
              <a:buNone/>
              <a:defRPr sz="1300">
                <a:solidFill>
                  <a:srgbClr val="35CCC1"/>
                </a:solidFill>
              </a:defRPr>
            </a:lvl6pPr>
            <a:lvl7pPr lvl="6" algn="r" rtl="0">
              <a:buNone/>
              <a:defRPr sz="1300">
                <a:solidFill>
                  <a:srgbClr val="35CCC1"/>
                </a:solidFill>
              </a:defRPr>
            </a:lvl7pPr>
            <a:lvl8pPr lvl="7" algn="r" rtl="0">
              <a:buNone/>
              <a:defRPr sz="1300">
                <a:solidFill>
                  <a:srgbClr val="35CCC1"/>
                </a:solidFill>
              </a:defRPr>
            </a:lvl8pPr>
            <a:lvl9pPr lvl="8" algn="r" rtl="0">
              <a:buNone/>
              <a:defRPr sz="1300">
                <a:solidFill>
                  <a:srgbClr val="35CCC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exandraplans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exandraplans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ositiveorgs.bus.umich.edu/wp-content/uploads/GrantSpreitzer-EnergyAudit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bisabilearning.com/blog/reflective-questions-teacher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rabelo@sfsu.edu" TargetMode="External"/><Relationship Id="rId4" Type="http://schemas.openxmlformats.org/officeDocument/2006/relationships/hyperlink" Target="https://twitter.com/verorabeloph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rlt.umich.edu/active_learning_reflectin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inds-in-bloom.com/20-teacher-end-of-year-reflection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rtne.org/worksheets/Values_and_Goals_Clarification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eachthought.com/pedagogy/best-organization-apps-for-teacher/" TargetMode="External"/><Relationship Id="rId5" Type="http://schemas.openxmlformats.org/officeDocument/2006/relationships/hyperlink" Target="https://onlinelibrary.wiley.com/doi/abs/10.1111/bjet.12224" TargetMode="External"/><Relationship Id="rId4" Type="http://schemas.openxmlformats.org/officeDocument/2006/relationships/hyperlink" Target="https://career.ucsf.edu/sites/career.ucsf.edu/files/Article%20UCSF%20SEJC%20October%202016.pdf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rettyprintsandpaper.com/2016/03/20/16-bullet-journal-layouts-setup-for-educators-teachers/?fbclid=IwAR2naiIOH3omgBfRxjrXQh6wKKEdgWVv67OvDDnvb1v9cMsyBsXLm1RqOiQ" TargetMode="External"/><Relationship Id="rId3" Type="http://schemas.openxmlformats.org/officeDocument/2006/relationships/hyperlink" Target="https://prettyprintsandpaper.com/category/bullet-journal/" TargetMode="External"/><Relationship Id="rId7" Type="http://schemas.openxmlformats.org/officeDocument/2006/relationships/hyperlink" Target="https://prettyprintsandpaper.com/2017/09/11/project-planning-bullet-journal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rettyprintsandpaper.com/2017/11/02/saying-no-bullet-journal-balance-boundary/" TargetMode="External"/><Relationship Id="rId5" Type="http://schemas.openxmlformats.org/officeDocument/2006/relationships/hyperlink" Target="https://prettyprintsandpaper.com/2018/08/16/back-to-school-ideas-planners/" TargetMode="External"/><Relationship Id="rId4" Type="http://schemas.openxmlformats.org/officeDocument/2006/relationships/hyperlink" Target="https://prettyprintsandpaper.com/2019/01/13/get-started-with-bullet-journal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39905359781493/714318642340159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8ySrizLaydRr1v--ugZhBthzCvLlLovTOACwvLC_w3A/edit?usp=shar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cs.google.com/document/d/18ySrizLaydRr1v--ugZhBthzCvLlLovTOACwvLC_w3A/copy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ctrTitle"/>
          </p:nvPr>
        </p:nvSpPr>
        <p:spPr>
          <a:xfrm>
            <a:off x="506925" y="851250"/>
            <a:ext cx="8230200" cy="237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Journaling to Develop a Reflective Teaching Practice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4294967295"/>
          </p:nvPr>
        </p:nvSpPr>
        <p:spPr>
          <a:xfrm>
            <a:off x="100" y="4024700"/>
            <a:ext cx="9144000" cy="1119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Workshop Facilitated by </a:t>
            </a:r>
            <a:r>
              <a:rPr lang="en" sz="1800" b="1"/>
              <a:t>Verónica Rabelo </a:t>
            </a:r>
            <a:r>
              <a:rPr lang="en" sz="1800"/>
              <a:t>(she / they)</a:t>
            </a:r>
            <a:endParaRPr sz="1800"/>
          </a:p>
          <a:p>
            <a:pPr marL="22860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Assistant Professor of Management, College of Business</a:t>
            </a:r>
            <a:endParaRPr sz="1800"/>
          </a:p>
          <a:p>
            <a:pPr marL="2286000" lvl="0" indent="-2286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September 30, 2019 | HSS Teaching Academy, SF State</a:t>
            </a:r>
            <a:endParaRPr sz="1800"/>
          </a:p>
        </p:txBody>
      </p:sp>
      <p:pic>
        <p:nvPicPr>
          <p:cNvPr id="70" name="Google Shape;70;p11" descr="thin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2988625"/>
            <a:ext cx="2154875" cy="21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subTitle" idx="1"/>
          </p:nvPr>
        </p:nvSpPr>
        <p:spPr>
          <a:xfrm>
            <a:off x="6101100" y="430175"/>
            <a:ext cx="2872200" cy="23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Teaching Dashboard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blog: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u="sng">
                <a:solidFill>
                  <a:srgbClr val="4ECD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Alexandra Plans</a:t>
            </a:r>
            <a:endParaRPr>
              <a:solidFill>
                <a:srgbClr val="4ECDC4"/>
              </a:solidFill>
            </a:endParaRPr>
          </a:p>
        </p:txBody>
      </p:sp>
      <p:sp>
        <p:nvSpPr>
          <p:cNvPr id="141" name="Google Shape;141;p20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 rotWithShape="1">
          <a:blip r:embed="rId4">
            <a:alphaModFix/>
          </a:blip>
          <a:srcRect t="6989" b="17698"/>
          <a:stretch/>
        </p:blipFill>
        <p:spPr>
          <a:xfrm>
            <a:off x="145600" y="182400"/>
            <a:ext cx="5363251" cy="403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1100" y="2752175"/>
            <a:ext cx="2584401" cy="13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subTitle" idx="1"/>
          </p:nvPr>
        </p:nvSpPr>
        <p:spPr>
          <a:xfrm>
            <a:off x="6101100" y="430185"/>
            <a:ext cx="2446500" cy="23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Professional Development Log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source blog: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4ECD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Alexandra Plans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49" name="Google Shape;149;p21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50" name="Google Shape;150;p21"/>
          <p:cNvPicPr preferRelativeResize="0"/>
          <p:nvPr/>
        </p:nvPicPr>
        <p:blipFill rotWithShape="1">
          <a:blip r:embed="rId4">
            <a:alphaModFix/>
          </a:blip>
          <a:srcRect t="5743" r="46042" b="11734"/>
          <a:stretch/>
        </p:blipFill>
        <p:spPr>
          <a:xfrm>
            <a:off x="2626775" y="170375"/>
            <a:ext cx="2693874" cy="404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1100" y="2752175"/>
            <a:ext cx="2584401" cy="13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subTitle" idx="1"/>
          </p:nvPr>
        </p:nvSpPr>
        <p:spPr>
          <a:xfrm>
            <a:off x="6101100" y="430185"/>
            <a:ext cx="2446500" cy="23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Research Pipeline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created by Verónica Rabelo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57" name="Google Shape;157;p22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58" name="Google Shape;15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50" y="60000"/>
            <a:ext cx="5648326" cy="428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6101100" y="430185"/>
            <a:ext cx="2446500" cy="23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Service Log + Committee Work Tracking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created by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Verónica Rabelo</a:t>
            </a:r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325" y="0"/>
            <a:ext cx="4249899" cy="43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subTitle" idx="1"/>
          </p:nvPr>
        </p:nvSpPr>
        <p:spPr>
          <a:xfrm>
            <a:off x="6101100" y="430185"/>
            <a:ext cx="2446500" cy="23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Yes / No Log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created by Verónica Rabelo</a:t>
            </a:r>
            <a:endParaRPr b="1"/>
          </a:p>
        </p:txBody>
      </p:sp>
      <p:sp>
        <p:nvSpPr>
          <p:cNvPr id="171" name="Google Shape;171;p24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325" y="61600"/>
            <a:ext cx="5044022" cy="4281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ctrTitle"/>
          </p:nvPr>
        </p:nvSpPr>
        <p:spPr>
          <a:xfrm>
            <a:off x="685800" y="2047225"/>
            <a:ext cx="4505400" cy="20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C7F464"/>
                </a:solidFill>
              </a:rPr>
              <a:t>3.</a:t>
            </a:r>
            <a:endParaRPr sz="9600">
              <a:solidFill>
                <a:srgbClr val="C7F464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a Reflective Practice</a:t>
            </a:r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1"/>
          </p:nvPr>
        </p:nvSpPr>
        <p:spPr>
          <a:xfrm>
            <a:off x="6101100" y="2047225"/>
            <a:ext cx="2446500" cy="20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we build and integrate a reflective practice through our journaling?</a:t>
            </a: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>
            <a:spLocks noGrp="1"/>
          </p:cNvSpPr>
          <p:nvPr>
            <p:ph type="body" idx="1"/>
          </p:nvPr>
        </p:nvSpPr>
        <p:spPr>
          <a:xfrm>
            <a:off x="3145225" y="398850"/>
            <a:ext cx="5568600" cy="381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What are some ways that you have </a:t>
            </a:r>
            <a:r>
              <a:rPr lang="en" b="1"/>
              <a:t>reflected </a:t>
            </a:r>
            <a:r>
              <a:rPr lang="en"/>
              <a:t>on your teaching?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ECDC4"/>
                </a:solidFill>
              </a:rPr>
              <a:t>after each day, week/unit, term, etc.</a:t>
            </a:r>
            <a:endParaRPr sz="1800">
              <a:solidFill>
                <a:srgbClr val="4ECDC4"/>
              </a:solidFill>
            </a:endParaRPr>
          </a:p>
          <a:p>
            <a:pPr marL="0" lvl="0" indent="0" algn="l" rtl="0">
              <a:lnSpc>
                <a:spcPct val="112000"/>
              </a:lnSpc>
              <a:spcBef>
                <a:spcPts val="3000"/>
              </a:spcBef>
              <a:spcAft>
                <a:spcPts val="0"/>
              </a:spcAft>
              <a:buNone/>
            </a:pPr>
            <a:r>
              <a:rPr lang="en"/>
              <a:t>How has this reflection </a:t>
            </a:r>
            <a:r>
              <a:rPr lang="en" b="1"/>
              <a:t>shifted </a:t>
            </a:r>
            <a:r>
              <a:rPr lang="en"/>
              <a:t>your teaching?</a:t>
            </a:r>
            <a:endParaRPr sz="1800"/>
          </a:p>
        </p:txBody>
      </p:sp>
      <p:sp>
        <p:nvSpPr>
          <p:cNvPr id="185" name="Google Shape;185;p26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+ Weekly Reflection</a:t>
            </a:r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body" idx="1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/>
              <a:t>What went </a:t>
            </a:r>
            <a:r>
              <a:rPr lang="en" sz="1800" b="1"/>
              <a:t>well </a:t>
            </a:r>
            <a:r>
              <a:rPr lang="en" sz="1800"/>
              <a:t>and why? What were the </a:t>
            </a:r>
            <a:r>
              <a:rPr lang="en" sz="1800" b="1"/>
              <a:t>highlights</a:t>
            </a:r>
            <a:r>
              <a:rPr lang="en" sz="1800"/>
              <a:t>?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/>
              <a:t>Were there any </a:t>
            </a:r>
            <a:r>
              <a:rPr lang="en" sz="1800" b="1"/>
              <a:t>unexpected </a:t>
            </a:r>
            <a:r>
              <a:rPr lang="en" sz="1800"/>
              <a:t>or </a:t>
            </a:r>
            <a:r>
              <a:rPr lang="en" sz="1800" b="1"/>
              <a:t>uncomfortable </a:t>
            </a:r>
            <a:r>
              <a:rPr lang="en" sz="1800"/>
              <a:t>moments?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/>
              <a:t>What </a:t>
            </a:r>
            <a:r>
              <a:rPr lang="en" sz="1800" b="1"/>
              <a:t>questions </a:t>
            </a:r>
            <a:r>
              <a:rPr lang="en" sz="1800"/>
              <a:t>did my students ask?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/>
              <a:t>When did my students + I feel most/least </a:t>
            </a:r>
            <a:r>
              <a:rPr lang="en" sz="1800" b="1"/>
              <a:t>energized</a:t>
            </a:r>
            <a:r>
              <a:rPr lang="en" sz="1800"/>
              <a:t>?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□"/>
            </a:pPr>
            <a:r>
              <a:rPr lang="en" sz="1800"/>
              <a:t>Consider conducting an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Energy Audit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C7F464"/>
              </a:buClr>
              <a:buSzPts val="1800"/>
              <a:buChar char="▣"/>
            </a:pPr>
            <a:r>
              <a:rPr lang="en" sz="1800"/>
              <a:t>What </a:t>
            </a:r>
            <a:r>
              <a:rPr lang="en" sz="1800" b="1"/>
              <a:t>adjustments </a:t>
            </a:r>
            <a:r>
              <a:rPr lang="en" sz="1800"/>
              <a:t>should I make next week / semester?</a:t>
            </a:r>
            <a:endParaRPr sz="1800">
              <a:solidFill>
                <a:srgbClr val="35CCC1"/>
              </a:solidFill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+ Weekly Reflection</a:t>
            </a:r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body" idx="1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are some additional questions that would be helpful to ask yourself</a:t>
            </a:r>
            <a:r>
              <a:rPr lang="en" sz="1800" b="1"/>
              <a:t> </a:t>
            </a:r>
            <a:r>
              <a:rPr lang="en" sz="1800"/>
              <a:t>on a daily and/or weekly basis?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For additional ideas, consult this resource: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C7F464"/>
              </a:buClr>
              <a:buSzPts val="1800"/>
              <a:buChar char="▣"/>
            </a:pPr>
            <a:r>
              <a:rPr lang="en" sz="1800" u="sng">
                <a:solidFill>
                  <a:srgbClr val="35CC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10 Reflective Questions for Teachers to Use Every Day</a:t>
            </a:r>
            <a:endParaRPr sz="1800">
              <a:solidFill>
                <a:srgbClr val="35CCC1"/>
              </a:solidFill>
            </a:endParaRPr>
          </a:p>
        </p:txBody>
      </p:sp>
      <p:sp>
        <p:nvSpPr>
          <p:cNvPr id="199" name="Google Shape;199;p28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83325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Monthly + End-of-Semester Reflection</a:t>
            </a:r>
            <a:endParaRPr/>
          </a:p>
        </p:txBody>
      </p:sp>
      <p:sp>
        <p:nvSpPr>
          <p:cNvPr id="205" name="Google Shape;205;p29"/>
          <p:cNvSpPr txBox="1">
            <a:spLocks noGrp="1"/>
          </p:cNvSpPr>
          <p:nvPr>
            <p:ph type="body" idx="1"/>
          </p:nvPr>
        </p:nvSpPr>
        <p:spPr>
          <a:xfrm>
            <a:off x="691200" y="1358700"/>
            <a:ext cx="82716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/>
              <a:t>What are my </a:t>
            </a:r>
            <a:r>
              <a:rPr lang="en" sz="1800" b="1"/>
              <a:t>priorities</a:t>
            </a:r>
            <a:r>
              <a:rPr lang="en" sz="1800"/>
              <a:t>? How can I “protect” these priorities?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/>
              <a:t>What are my big-picture </a:t>
            </a:r>
            <a:r>
              <a:rPr lang="en" sz="1800" b="1"/>
              <a:t>goals</a:t>
            </a:r>
            <a:r>
              <a:rPr lang="en" sz="1800"/>
              <a:t>? </a:t>
            </a:r>
            <a:endParaRPr sz="1800"/>
          </a:p>
          <a:p>
            <a:pPr marL="914400" lvl="1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□"/>
            </a:pPr>
            <a:r>
              <a:rPr lang="en" sz="1400"/>
              <a:t>How can I break down these goals into smaller chunks?</a:t>
            </a:r>
            <a:endParaRPr sz="1400"/>
          </a:p>
          <a:p>
            <a:pPr marL="914400" lvl="1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□"/>
            </a:pPr>
            <a:r>
              <a:rPr lang="en" sz="1400"/>
              <a:t>How can I celebrate “small wins” as well as goal completion?</a:t>
            </a:r>
            <a:endParaRPr sz="14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/>
              <a:t>What are some </a:t>
            </a:r>
            <a:r>
              <a:rPr lang="en" sz="1800" b="1"/>
              <a:t>areas of improvement </a:t>
            </a:r>
            <a:r>
              <a:rPr lang="en" sz="1800"/>
              <a:t>on which I’d like to focus?</a:t>
            </a:r>
            <a:endParaRPr sz="1800"/>
          </a:p>
          <a:p>
            <a:pPr marL="914400" lvl="1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□"/>
            </a:pPr>
            <a:r>
              <a:rPr lang="en" sz="1400"/>
              <a:t>What are factors or strategies that help me maintain momentum?</a:t>
            </a:r>
            <a:endParaRPr sz="1400"/>
          </a:p>
          <a:p>
            <a:pPr marL="914400" lvl="1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□"/>
            </a:pPr>
            <a:r>
              <a:rPr lang="en" sz="1400"/>
              <a:t>How can I set SMART goals to make meaningful and noticeable progress?</a:t>
            </a:r>
            <a:endParaRPr sz="1400"/>
          </a:p>
        </p:txBody>
      </p:sp>
      <p:sp>
        <p:nvSpPr>
          <p:cNvPr id="206" name="Google Shape;206;p29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/>
          <p:nvPr/>
        </p:nvSpPr>
        <p:spPr>
          <a:xfrm>
            <a:off x="0" y="0"/>
            <a:ext cx="9144000" cy="1965000"/>
          </a:xfrm>
          <a:prstGeom prst="rect">
            <a:avLst/>
          </a:prstGeom>
          <a:solidFill>
            <a:srgbClr val="C7F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ctrTitle" idx="4294967295"/>
          </p:nvPr>
        </p:nvSpPr>
        <p:spPr>
          <a:xfrm>
            <a:off x="1997375" y="71000"/>
            <a:ext cx="6261900" cy="196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4ECDC4"/>
                </a:solidFill>
              </a:rPr>
              <a:t>¡Hola!</a:t>
            </a:r>
            <a:endParaRPr sz="12000">
              <a:solidFill>
                <a:srgbClr val="4ECDC4"/>
              </a:solidFill>
            </a:endParaRPr>
          </a:p>
        </p:txBody>
      </p:sp>
      <p:sp>
        <p:nvSpPr>
          <p:cNvPr id="77" name="Google Shape;77;p12"/>
          <p:cNvSpPr txBox="1">
            <a:spLocks noGrp="1"/>
          </p:cNvSpPr>
          <p:nvPr>
            <p:ph type="subTitle" idx="4294967295"/>
          </p:nvPr>
        </p:nvSpPr>
        <p:spPr>
          <a:xfrm>
            <a:off x="1997375" y="2188400"/>
            <a:ext cx="64545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000" b="1"/>
              <a:t>Verónica Rabelo, PhD</a:t>
            </a:r>
            <a:endParaRPr sz="4000" b="1"/>
          </a:p>
        </p:txBody>
      </p:sp>
      <p:sp>
        <p:nvSpPr>
          <p:cNvPr id="78" name="Google Shape;78;p12"/>
          <p:cNvSpPr/>
          <p:nvPr/>
        </p:nvSpPr>
        <p:spPr>
          <a:xfrm>
            <a:off x="813273" y="3075198"/>
            <a:ext cx="1533600" cy="103200"/>
          </a:xfrm>
          <a:prstGeom prst="rect">
            <a:avLst/>
          </a:prstGeom>
          <a:solidFill>
            <a:srgbClr val="454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54F5B"/>
              </a:solidFill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80" name="Google Shape;80;p12"/>
          <p:cNvSpPr/>
          <p:nvPr/>
        </p:nvSpPr>
        <p:spPr>
          <a:xfrm>
            <a:off x="25" y="4152175"/>
            <a:ext cx="9144000" cy="9915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2" descr="Bitmoji Image"/>
          <p:cNvPicPr preferRelativeResize="0"/>
          <p:nvPr/>
        </p:nvPicPr>
        <p:blipFill rotWithShape="1">
          <a:blip r:embed="rId3">
            <a:alphaModFix/>
          </a:blip>
          <a:srcRect l="36957" t="9714" r="13713"/>
          <a:stretch/>
        </p:blipFill>
        <p:spPr>
          <a:xfrm flipH="1">
            <a:off x="-73625" y="1440400"/>
            <a:ext cx="2158050" cy="39499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>
            <a:spLocks noGrp="1"/>
          </p:cNvSpPr>
          <p:nvPr>
            <p:ph type="sldNum" idx="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4294967295"/>
          </p:nvPr>
        </p:nvSpPr>
        <p:spPr>
          <a:xfrm>
            <a:off x="2073575" y="3296600"/>
            <a:ext cx="6346500" cy="14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54F5B"/>
                </a:solidFill>
              </a:rPr>
              <a:t>I am here because I love </a:t>
            </a:r>
            <a:r>
              <a:rPr lang="en" sz="2000"/>
              <a:t>exploring and sharing different tools for planning + reflection.</a:t>
            </a:r>
            <a:endParaRPr sz="2000">
              <a:solidFill>
                <a:srgbClr val="454F5B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/>
              <a:t>Follow up with me on Twitter </a:t>
            </a:r>
            <a:r>
              <a:rPr lang="en" sz="2000" u="sng">
                <a:solidFill>
                  <a:srgbClr val="C7F46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@VeroRabeloPhD</a:t>
            </a:r>
            <a:r>
              <a:rPr lang="en" sz="2000"/>
              <a:t> or email me at </a:t>
            </a:r>
            <a:r>
              <a:rPr lang="en" sz="2000" u="sng">
                <a:solidFill>
                  <a:srgbClr val="C7F46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rabelo@sfsu.edu</a:t>
            </a:r>
            <a:r>
              <a:rPr lang="en" sz="2000"/>
              <a:t>.</a:t>
            </a:r>
            <a:endParaRPr sz="2000">
              <a:solidFill>
                <a:srgbClr val="454F5B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83325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Monthly + End-of-Semester Reflection</a:t>
            </a:r>
            <a:endParaRPr/>
          </a:p>
        </p:txBody>
      </p:sp>
      <p:sp>
        <p:nvSpPr>
          <p:cNvPr id="212" name="Google Shape;212;p30"/>
          <p:cNvSpPr txBox="1">
            <a:spLocks noGrp="1"/>
          </p:cNvSpPr>
          <p:nvPr>
            <p:ph type="body" idx="1"/>
          </p:nvPr>
        </p:nvSpPr>
        <p:spPr>
          <a:xfrm>
            <a:off x="691200" y="1358700"/>
            <a:ext cx="82716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are some additional questions that would be helpful to ask yourself</a:t>
            </a:r>
            <a:r>
              <a:rPr lang="en" sz="1800" b="1"/>
              <a:t> </a:t>
            </a:r>
            <a:r>
              <a:rPr lang="en" sz="1800"/>
              <a:t>on a monthly basis and/or at the end of each semester?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For additional ideas, consult these resources: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 u="sng">
                <a:solidFill>
                  <a:srgbClr val="35CC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Reflecting on Your Practice</a:t>
            </a:r>
            <a:endParaRPr sz="1800">
              <a:solidFill>
                <a:srgbClr val="35CCC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C7F464"/>
              </a:buClr>
              <a:buSzPts val="1800"/>
              <a:buChar char="▣"/>
            </a:pPr>
            <a:r>
              <a:rPr lang="en" sz="1800" u="sng">
                <a:solidFill>
                  <a:srgbClr val="35CC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20 Teacher End of the Year Reflection Questions</a:t>
            </a:r>
            <a:endParaRPr sz="1800">
              <a:solidFill>
                <a:srgbClr val="35CCC1"/>
              </a:solidFill>
            </a:endParaRPr>
          </a:p>
        </p:txBody>
      </p:sp>
      <p:sp>
        <p:nvSpPr>
          <p:cNvPr id="213" name="Google Shape;213;p30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>
            <a:spLocks noGrp="1"/>
          </p:cNvSpPr>
          <p:nvPr>
            <p:ph type="ctrTitle"/>
          </p:nvPr>
        </p:nvSpPr>
        <p:spPr>
          <a:xfrm>
            <a:off x="685800" y="2047225"/>
            <a:ext cx="4505400" cy="20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C7F464"/>
                </a:solidFill>
              </a:rPr>
              <a:t>4.</a:t>
            </a:r>
            <a:endParaRPr sz="9600">
              <a:solidFill>
                <a:srgbClr val="C7F464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Maintaining a Reflective Practice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subTitle" idx="1"/>
          </p:nvPr>
        </p:nvSpPr>
        <p:spPr>
          <a:xfrm>
            <a:off x="6101100" y="2047225"/>
            <a:ext cx="2446500" cy="20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we use journaling to maintain a reflective practice?</a:t>
            </a:r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84144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Turning Reflection Into a </a:t>
            </a:r>
            <a:r>
              <a:rPr lang="en">
                <a:solidFill>
                  <a:srgbClr val="4ECDC4"/>
                </a:solidFill>
              </a:rPr>
              <a:t>Habit</a:t>
            </a:r>
            <a:endParaRPr>
              <a:solidFill>
                <a:srgbClr val="4ECDC4"/>
              </a:solidFill>
            </a:endParaRPr>
          </a:p>
        </p:txBody>
      </p:sp>
      <p:sp>
        <p:nvSpPr>
          <p:cNvPr id="226" name="Google Shape;226;p32"/>
          <p:cNvSpPr txBox="1">
            <a:spLocks noGrp="1"/>
          </p:cNvSpPr>
          <p:nvPr>
            <p:ph type="body" idx="1"/>
          </p:nvPr>
        </p:nvSpPr>
        <p:spPr>
          <a:xfrm>
            <a:off x="691200" y="1358700"/>
            <a:ext cx="82005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❐ </a:t>
            </a: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Analog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(e.g., journal, notebook, planner)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❐ </a:t>
            </a: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(e.g., Day One, Diarium, others?)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❐ </a:t>
            </a: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Survey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(e.g., Qualtrics, Google form)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❐ </a:t>
            </a: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(e.g., Notes app, word processor, spreadsheet, email draft/chain)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❐ </a:t>
            </a: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Relational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(e.g., coffee meetings, virtual accountability groups)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5CCC1"/>
                </a:solidFill>
                <a:latin typeface="Calibri"/>
                <a:ea typeface="Calibri"/>
                <a:cs typeface="Calibri"/>
                <a:sym typeface="Calibri"/>
              </a:rPr>
              <a:t>What are other systems that can help you </a:t>
            </a:r>
            <a:r>
              <a:rPr lang="en" sz="1800" b="1">
                <a:solidFill>
                  <a:srgbClr val="35CCC1"/>
                </a:solidFill>
                <a:latin typeface="Calibri"/>
                <a:ea typeface="Calibri"/>
                <a:cs typeface="Calibri"/>
                <a:sym typeface="Calibri"/>
              </a:rPr>
              <a:t>maintain </a:t>
            </a:r>
            <a:r>
              <a:rPr lang="en" sz="1800">
                <a:solidFill>
                  <a:srgbClr val="35CCC1"/>
                </a:solidFill>
                <a:latin typeface="Calibri"/>
                <a:ea typeface="Calibri"/>
                <a:cs typeface="Calibri"/>
                <a:sym typeface="Calibri"/>
              </a:rPr>
              <a:t>a reflective teaching practice?</a:t>
            </a:r>
            <a:endParaRPr sz="1800">
              <a:solidFill>
                <a:srgbClr val="35CCC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2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>
            <a:spLocks noGrp="1"/>
          </p:cNvSpPr>
          <p:nvPr>
            <p:ph type="ctrTitle"/>
          </p:nvPr>
        </p:nvSpPr>
        <p:spPr>
          <a:xfrm>
            <a:off x="685800" y="2047225"/>
            <a:ext cx="4505400" cy="20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C7F464"/>
                </a:solidFill>
              </a:rPr>
              <a:t>5.</a:t>
            </a:r>
            <a:endParaRPr sz="9600">
              <a:solidFill>
                <a:srgbClr val="C7F464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Resources</a:t>
            </a:r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subTitle" idx="1"/>
          </p:nvPr>
        </p:nvSpPr>
        <p:spPr>
          <a:xfrm>
            <a:off x="6101100" y="2047225"/>
            <a:ext cx="2446500" cy="20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can you learn more about journaling and building a reflective teaching practice?</a:t>
            </a:r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workshop is just the beginning.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691200" y="1358700"/>
            <a:ext cx="79035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"/>
              <a:t>Remember that </a:t>
            </a:r>
            <a:r>
              <a:rPr lang="en" b="1"/>
              <a:t>you</a:t>
            </a:r>
            <a:r>
              <a:rPr lang="en"/>
              <a:t> are each other’s most valuable resource! I encourage you to </a:t>
            </a:r>
            <a:r>
              <a:rPr lang="en" b="1"/>
              <a:t>share</a:t>
            </a:r>
            <a:r>
              <a:rPr lang="en"/>
              <a:t> ideas, resources, best practices, and lessons learned related to building a reflective teaching practice.</a:t>
            </a:r>
            <a:endParaRPr sz="1800"/>
          </a:p>
        </p:txBody>
      </p:sp>
      <p:sp>
        <p:nvSpPr>
          <p:cNvPr id="241" name="Google Shape;241;p34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247" name="Google Shape;247;p35"/>
          <p:cNvSpPr txBox="1">
            <a:spLocks noGrp="1"/>
          </p:cNvSpPr>
          <p:nvPr>
            <p:ph type="body" idx="1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▣"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Values and Goals Clarification</a:t>
            </a:r>
            <a:r>
              <a:rPr lang="en" sz="1400"/>
              <a:t> worksheet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400"/>
              <a:buChar char="▣"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Promoting Student Metacognition</a:t>
            </a:r>
            <a:r>
              <a:rPr lang="en" sz="1400"/>
              <a:t> research article by Kimberly D. Tanner, SFSU faculty member in Biology</a:t>
            </a:r>
            <a:endParaRPr sz="1400"/>
          </a:p>
          <a:p>
            <a:pPr marL="914400" lvl="1" indent="-3175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400"/>
              <a:buChar char="□"/>
            </a:pPr>
            <a:r>
              <a:rPr lang="en" sz="1400"/>
              <a:t>includes excellent prompts for reflective thinking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400"/>
              <a:buChar char="▣"/>
            </a:pPr>
            <a:r>
              <a:rPr lang="en" sz="1400" u="sng">
                <a:solidFill>
                  <a:schemeClr val="hlink"/>
                </a:solidFill>
                <a:hlinkClick r:id="rId5"/>
              </a:rPr>
              <a:t>Mobile apps for reflection in learning: A design research in K‐12 education</a:t>
            </a:r>
            <a:r>
              <a:rPr lang="en" sz="1400"/>
              <a:t> research article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400"/>
              <a:buChar char="▣"/>
            </a:pPr>
            <a:r>
              <a:rPr lang="en" sz="1400" u="sng">
                <a:solidFill>
                  <a:schemeClr val="hlink"/>
                </a:solidFill>
                <a:hlinkClick r:id="rId6"/>
              </a:rPr>
              <a:t>18 Essential Apps For The Organized Teacher</a:t>
            </a:r>
            <a:r>
              <a:rPr lang="en" sz="1400"/>
              <a:t> blog post</a:t>
            </a:r>
            <a:endParaRPr sz="1400"/>
          </a:p>
        </p:txBody>
      </p:sp>
      <p:sp>
        <p:nvSpPr>
          <p:cNvPr id="248" name="Google Shape;248;p35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6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Blog </a:t>
            </a:r>
            <a:r>
              <a:rPr lang="en" b="0"/>
              <a:t>- </a:t>
            </a:r>
            <a:r>
              <a:rPr lang="en" b="0" u="sng">
                <a:solidFill>
                  <a:srgbClr val="4ECD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Pretty Prints &amp; Paper by jess</a:t>
            </a:r>
            <a:endParaRPr b="0">
              <a:solidFill>
                <a:srgbClr val="4ECDC4"/>
              </a:solidFill>
            </a:endParaRPr>
          </a:p>
        </p:txBody>
      </p:sp>
      <p:sp>
        <p:nvSpPr>
          <p:cNvPr id="254" name="Google Shape;254;p36"/>
          <p:cNvSpPr txBox="1">
            <a:spLocks noGrp="1"/>
          </p:cNvSpPr>
          <p:nvPr>
            <p:ph type="body" idx="1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 u="sng">
                <a:solidFill>
                  <a:srgbClr val="35CC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Get Started with the Bullet Journal</a:t>
            </a:r>
            <a:endParaRPr sz="1800">
              <a:solidFill>
                <a:srgbClr val="35CCC1"/>
              </a:solidFill>
            </a:endParaRPr>
          </a:p>
          <a:p>
            <a:pPr marL="457200" lvl="0" indent="-342900" algn="l" rtl="0">
              <a:spcBef>
                <a:spcPts val="180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 u="sng">
                <a:solidFill>
                  <a:srgbClr val="35CC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Back to School: Making Planners Work for You</a:t>
            </a:r>
            <a:endParaRPr sz="1800">
              <a:solidFill>
                <a:srgbClr val="35CCC1"/>
              </a:solidFill>
            </a:endParaRPr>
          </a:p>
          <a:p>
            <a:pPr marL="457200" lvl="0" indent="-342900" algn="l" rtl="0">
              <a:spcBef>
                <a:spcPts val="180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 u="sng">
                <a:solidFill>
                  <a:srgbClr val="35CC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Saying No: Having Balance &amp; Boundary</a:t>
            </a:r>
            <a:endParaRPr sz="1800">
              <a:solidFill>
                <a:srgbClr val="35CCC1"/>
              </a:solidFill>
            </a:endParaRPr>
          </a:p>
          <a:p>
            <a:pPr marL="457200" lvl="0" indent="-342900" algn="l" rtl="0">
              <a:spcBef>
                <a:spcPts val="180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 u="sng">
                <a:solidFill>
                  <a:srgbClr val="35CC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Project Planning in my Bullet Journal</a:t>
            </a:r>
            <a:endParaRPr sz="1800">
              <a:solidFill>
                <a:srgbClr val="35CCC1"/>
              </a:solidFill>
            </a:endParaRPr>
          </a:p>
          <a:p>
            <a:pPr marL="457200" lvl="0" indent="-342900" algn="l" rtl="0">
              <a:spcBef>
                <a:spcPts val="1800"/>
              </a:spcBef>
              <a:spcAft>
                <a:spcPts val="1800"/>
              </a:spcAft>
              <a:buClr>
                <a:srgbClr val="C7F464"/>
              </a:buClr>
              <a:buSzPts val="1800"/>
              <a:buChar char="▣"/>
            </a:pPr>
            <a:r>
              <a:rPr lang="en" sz="1800" u="sng">
                <a:solidFill>
                  <a:srgbClr val="35CC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16 Bullet Journal Layouts for Educators</a:t>
            </a:r>
            <a:endParaRPr sz="1800">
              <a:solidFill>
                <a:srgbClr val="35CCC1"/>
              </a:solidFill>
            </a:endParaRPr>
          </a:p>
        </p:txBody>
      </p:sp>
      <p:sp>
        <p:nvSpPr>
          <p:cNvPr id="255" name="Google Shape;255;p36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/>
          <p:nvPr/>
        </p:nvSpPr>
        <p:spPr>
          <a:xfrm>
            <a:off x="0" y="0"/>
            <a:ext cx="9144000" cy="1965000"/>
          </a:xfrm>
          <a:prstGeom prst="rect">
            <a:avLst/>
          </a:prstGeom>
          <a:solidFill>
            <a:srgbClr val="C7F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7"/>
          <p:cNvSpPr txBox="1">
            <a:spLocks noGrp="1"/>
          </p:cNvSpPr>
          <p:nvPr>
            <p:ph type="ctrTitle" idx="4294967295"/>
          </p:nvPr>
        </p:nvSpPr>
        <p:spPr>
          <a:xfrm>
            <a:off x="582500" y="933050"/>
            <a:ext cx="749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4ECDC4"/>
                </a:solidFill>
              </a:rPr>
              <a:t>¡Gracias!</a:t>
            </a:r>
            <a:endParaRPr sz="12000">
              <a:solidFill>
                <a:srgbClr val="4ECDC4"/>
              </a:solidFill>
            </a:endParaRPr>
          </a:p>
        </p:txBody>
      </p:sp>
      <p:sp>
        <p:nvSpPr>
          <p:cNvPr id="262" name="Google Shape;262;p37"/>
          <p:cNvSpPr txBox="1">
            <a:spLocks noGrp="1"/>
          </p:cNvSpPr>
          <p:nvPr>
            <p:ph type="subTitle" idx="4294967295"/>
          </p:nvPr>
        </p:nvSpPr>
        <p:spPr>
          <a:xfrm>
            <a:off x="701982" y="2188411"/>
            <a:ext cx="50253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000" b="1"/>
              <a:t>Any questions?</a:t>
            </a:r>
            <a:endParaRPr sz="4000" b="1"/>
          </a:p>
        </p:txBody>
      </p:sp>
      <p:sp>
        <p:nvSpPr>
          <p:cNvPr id="263" name="Google Shape;263;p37"/>
          <p:cNvSpPr/>
          <p:nvPr/>
        </p:nvSpPr>
        <p:spPr>
          <a:xfrm>
            <a:off x="813273" y="3075198"/>
            <a:ext cx="1533600" cy="103200"/>
          </a:xfrm>
          <a:prstGeom prst="rect">
            <a:avLst/>
          </a:prstGeom>
          <a:solidFill>
            <a:srgbClr val="454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54F5B"/>
              </a:solidFill>
            </a:endParaRPr>
          </a:p>
        </p:txBody>
      </p:sp>
      <p:sp>
        <p:nvSpPr>
          <p:cNvPr id="264" name="Google Shape;264;p37"/>
          <p:cNvSpPr txBox="1">
            <a:spLocks noGrp="1"/>
          </p:cNvSpPr>
          <p:nvPr>
            <p:ph type="sldNum" idx="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270" name="Google Shape;270;p38"/>
          <p:cNvSpPr txBox="1">
            <a:spLocks noGrp="1"/>
          </p:cNvSpPr>
          <p:nvPr>
            <p:ph type="body" idx="1"/>
          </p:nvPr>
        </p:nvSpPr>
        <p:spPr>
          <a:xfrm>
            <a:off x="691200" y="1358700"/>
            <a:ext cx="83004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4F5B"/>
                </a:solidFill>
              </a:rPr>
              <a:t>Special thanks to </a:t>
            </a:r>
            <a:r>
              <a:rPr lang="en"/>
              <a:t>people who provided feedback:</a:t>
            </a:r>
            <a:endParaRPr sz="2400">
              <a:solidFill>
                <a:srgbClr val="454F5B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C7F464"/>
              </a:buClr>
              <a:buSzPts val="1800"/>
              <a:buChar char="▣"/>
            </a:pPr>
            <a:r>
              <a:rPr lang="en" sz="1800"/>
              <a:t>Kristen (</a:t>
            </a:r>
            <a:r>
              <a:rPr lang="en" sz="1800" u="sng">
                <a:solidFill>
                  <a:srgbClr val="4ECD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Bullet Journal for Higher Ed Faculty and Staff</a:t>
            </a:r>
            <a:r>
              <a:rPr lang="en" sz="1800"/>
              <a:t> groupie)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C7F464"/>
              </a:buClr>
              <a:buSzPts val="1800"/>
              <a:buChar char="▣"/>
            </a:pPr>
            <a:r>
              <a:rPr lang="en" sz="1800"/>
              <a:t>Deb Perry, Leilani Serafin, Heidi Fridriksson, and Teggin Summers (Center for Equity and Excellence in Teaching and Learning, </a:t>
            </a:r>
            <a:br>
              <a:rPr lang="en" sz="1800"/>
            </a:br>
            <a:r>
              <a:rPr lang="en" sz="1800"/>
              <a:t>San Francisco State University)</a:t>
            </a:r>
            <a:endParaRPr sz="1800"/>
          </a:p>
        </p:txBody>
      </p:sp>
      <p:sp>
        <p:nvSpPr>
          <p:cNvPr id="271" name="Google Shape;271;p38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38544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Metacognition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Reflect on past methods for reflecting on pedagogy and teaching effectiveness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Objectives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2"/>
          </p:nvPr>
        </p:nvSpPr>
        <p:spPr>
          <a:xfrm>
            <a:off x="4685500" y="1393425"/>
            <a:ext cx="4027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Goal-Setting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Utilize journaling as a tool to develop, deepen, and maintain a reflective teaching practice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Workshop Handout</a:t>
            </a: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37674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View </a:t>
            </a:r>
            <a:r>
              <a:rPr lang="en"/>
              <a:t>the handout</a:t>
            </a: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2"/>
          </p:nvPr>
        </p:nvSpPr>
        <p:spPr>
          <a:xfrm>
            <a:off x="4685500" y="1393425"/>
            <a:ext cx="37674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Copy </a:t>
            </a:r>
            <a:r>
              <a:rPr lang="en"/>
              <a:t>the handout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ctrTitle"/>
          </p:nvPr>
        </p:nvSpPr>
        <p:spPr>
          <a:xfrm>
            <a:off x="685800" y="2047225"/>
            <a:ext cx="4505400" cy="20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C7F464"/>
                </a:solidFill>
              </a:rPr>
              <a:t>1.</a:t>
            </a:r>
            <a:endParaRPr sz="9600">
              <a:solidFill>
                <a:srgbClr val="C7F464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1"/>
          </p:nvPr>
        </p:nvSpPr>
        <p:spPr>
          <a:xfrm>
            <a:off x="6101100" y="2047225"/>
            <a:ext cx="2446500" cy="20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Semester Planning as a Juggling Act</a:t>
            </a: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3145225" y="203425"/>
            <a:ext cx="5568600" cy="401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What are your </a:t>
            </a:r>
            <a:r>
              <a:rPr lang="en" sz="2400" b="1"/>
              <a:t>responsibilities</a:t>
            </a:r>
            <a:r>
              <a:rPr lang="en" sz="2400"/>
              <a:t>? </a:t>
            </a:r>
            <a:r>
              <a:rPr lang="en" sz="1800">
                <a:solidFill>
                  <a:srgbClr val="4ECDC4"/>
                </a:solidFill>
              </a:rPr>
              <a:t>roles, projects, tasks, goals, etc.</a:t>
            </a:r>
            <a:endParaRPr sz="1800">
              <a:solidFill>
                <a:srgbClr val="4ECDC4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How do you </a:t>
            </a:r>
            <a:r>
              <a:rPr lang="en" sz="2400" b="1"/>
              <a:t>manage </a:t>
            </a:r>
            <a:r>
              <a:rPr lang="en" sz="2400"/>
              <a:t>these responsibilities? </a:t>
            </a:r>
            <a:endParaRPr sz="2400"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ECDC4"/>
                </a:solidFill>
              </a:rPr>
              <a:t>scheduling, prioritizing, delegating, etc.</a:t>
            </a:r>
            <a:endParaRPr sz="1800">
              <a:solidFill>
                <a:srgbClr val="4ECDC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 sz="2400"/>
              <a:t>How do you </a:t>
            </a:r>
            <a:r>
              <a:rPr lang="en" sz="2400" b="1"/>
              <a:t>reflect</a:t>
            </a:r>
            <a:r>
              <a:rPr lang="en" sz="2400"/>
              <a:t> on these responsibilities?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ECDC4"/>
                </a:solidFill>
              </a:rPr>
              <a:t>after each day, week/unit, term, etc.</a:t>
            </a:r>
            <a:endParaRPr sz="1800"/>
          </a:p>
        </p:txBody>
      </p:sp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ctrTitle"/>
          </p:nvPr>
        </p:nvSpPr>
        <p:spPr>
          <a:xfrm>
            <a:off x="685800" y="2047225"/>
            <a:ext cx="4505400" cy="20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C7F464"/>
                </a:solidFill>
              </a:rPr>
              <a:t>2.</a:t>
            </a:r>
            <a:endParaRPr sz="9600">
              <a:solidFill>
                <a:srgbClr val="C7F464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Semester Mapping</a:t>
            </a:r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6101100" y="2047225"/>
            <a:ext cx="2643000" cy="20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we apply journaling techniques to academia?</a:t>
            </a:r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Journaling Techniques</a:t>
            </a:r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691200" y="1358700"/>
            <a:ext cx="84144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▣"/>
            </a:pPr>
            <a:r>
              <a:rPr lang="en"/>
              <a:t>Manage time (busyness vs. productivity)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▣"/>
            </a:pPr>
            <a:r>
              <a:rPr lang="en"/>
              <a:t>Manage projects (especially collaborative research)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▣"/>
            </a:pPr>
            <a:r>
              <a:rPr lang="en"/>
              <a:t>Manage boundaries + energy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▣"/>
            </a:pPr>
            <a:r>
              <a:rPr lang="en"/>
              <a:t>Manage multiple goals + roles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▣"/>
            </a:pPr>
            <a:r>
              <a:rPr lang="en"/>
              <a:t>Other benefits?</a:t>
            </a:r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691200" y="475725"/>
            <a:ext cx="8319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Journaling for Semester Mapping</a:t>
            </a:r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2501700" cy="26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Teaching</a:t>
            </a:r>
            <a:endParaRPr b="1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▣"/>
            </a:pPr>
            <a:r>
              <a:rPr lang="en"/>
              <a:t>Dashboard</a:t>
            </a:r>
            <a:endParaRPr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▣"/>
            </a:pPr>
            <a:r>
              <a:rPr lang="en"/>
              <a:t>Assignment extensions</a:t>
            </a:r>
            <a:endParaRPr/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▣"/>
            </a:pPr>
            <a:r>
              <a:rPr lang="en"/>
              <a:t>Professional development</a:t>
            </a: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ldNum" idx="12"/>
          </p:nvPr>
        </p:nvSpPr>
        <p:spPr>
          <a:xfrm>
            <a:off x="8713125" y="4834450"/>
            <a:ext cx="3924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2"/>
          </p:nvPr>
        </p:nvSpPr>
        <p:spPr>
          <a:xfrm>
            <a:off x="3321088" y="1393425"/>
            <a:ext cx="2501700" cy="26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Research</a:t>
            </a:r>
            <a:endParaRPr b="1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▣"/>
            </a:pPr>
            <a:r>
              <a:rPr lang="en"/>
              <a:t>Pipeline</a:t>
            </a:r>
            <a:endParaRPr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▣"/>
            </a:pPr>
            <a:r>
              <a:rPr lang="en"/>
              <a:t>Conference + CFP deadlines</a:t>
            </a:r>
            <a:endParaRPr/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▣"/>
            </a:pPr>
            <a:r>
              <a:rPr lang="en"/>
              <a:t>Funding sources + balances</a:t>
            </a:r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3"/>
          </p:nvPr>
        </p:nvSpPr>
        <p:spPr>
          <a:xfrm>
            <a:off x="5950975" y="1393425"/>
            <a:ext cx="2501700" cy="268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Service</a:t>
            </a:r>
            <a:endParaRPr b="1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▣"/>
            </a:pPr>
            <a:r>
              <a:rPr lang="en"/>
              <a:t>Committees</a:t>
            </a:r>
            <a:endParaRPr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▣"/>
            </a:pPr>
            <a:r>
              <a:rPr lang="en"/>
              <a:t>Significant contributions</a:t>
            </a:r>
            <a:endParaRPr/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▣"/>
            </a:pPr>
            <a:r>
              <a:rPr lang="en"/>
              <a:t>Invisible labor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demon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891</Words>
  <Application>Microsoft Office PowerPoint</Application>
  <PresentationFormat>On-screen Show (16:9)</PresentationFormat>
  <Paragraphs>157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Montserrat</vt:lpstr>
      <vt:lpstr>Calibri</vt:lpstr>
      <vt:lpstr>Desdemona template</vt:lpstr>
      <vt:lpstr>Using Journaling to Develop a Reflective Teaching Practice</vt:lpstr>
      <vt:lpstr>¡Hola!</vt:lpstr>
      <vt:lpstr>Learning Objectives</vt:lpstr>
      <vt:lpstr>Workshop Handout</vt:lpstr>
      <vt:lpstr>1. Overview</vt:lpstr>
      <vt:lpstr>PowerPoint Presentation</vt:lpstr>
      <vt:lpstr>2. Semester Mapping</vt:lpstr>
      <vt:lpstr>Benefits of Journaling Techniques</vt:lpstr>
      <vt:lpstr>Using Journaling for Semester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Building a Reflective Practice</vt:lpstr>
      <vt:lpstr>PowerPoint Presentation</vt:lpstr>
      <vt:lpstr>Daily + Weekly Reflection</vt:lpstr>
      <vt:lpstr>Daily + Weekly Reflection</vt:lpstr>
      <vt:lpstr>Monthly + End-of-Semester Reflection</vt:lpstr>
      <vt:lpstr>Monthly + End-of-Semester Reflection</vt:lpstr>
      <vt:lpstr>4. Maintaining a Reflective Practice</vt:lpstr>
      <vt:lpstr>Turning Reflection Into a Habit</vt:lpstr>
      <vt:lpstr>5. Additional Resources</vt:lpstr>
      <vt:lpstr>This workshop is just the beginning.</vt:lpstr>
      <vt:lpstr>Resources</vt:lpstr>
      <vt:lpstr>Blog - Pretty Prints &amp; Paper by jess</vt:lpstr>
      <vt:lpstr>¡Gracias!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Journaling to Develop a Reflective Teaching Practice</dc:title>
  <dc:creator>Nicole Corrales</dc:creator>
  <cp:lastModifiedBy>Nicole Corrales</cp:lastModifiedBy>
  <cp:revision>2</cp:revision>
  <dcterms:modified xsi:type="dcterms:W3CDTF">2022-06-08T18:20:09Z</dcterms:modified>
</cp:coreProperties>
</file>